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327" r:id="rId2"/>
    <p:sldId id="330" r:id="rId3"/>
    <p:sldId id="304" r:id="rId4"/>
    <p:sldId id="269" r:id="rId5"/>
    <p:sldId id="331" r:id="rId6"/>
    <p:sldId id="302" r:id="rId7"/>
    <p:sldId id="328" r:id="rId8"/>
    <p:sldId id="332" r:id="rId9"/>
    <p:sldId id="260" r:id="rId10"/>
    <p:sldId id="329" r:id="rId11"/>
    <p:sldId id="333" r:id="rId12"/>
    <p:sldId id="305" r:id="rId13"/>
    <p:sldId id="308" r:id="rId14"/>
    <p:sldId id="257" r:id="rId15"/>
    <p:sldId id="265" r:id="rId16"/>
    <p:sldId id="334" r:id="rId17"/>
    <p:sldId id="316" r:id="rId18"/>
    <p:sldId id="276" r:id="rId19"/>
    <p:sldId id="335" r:id="rId20"/>
    <p:sldId id="317" r:id="rId21"/>
    <p:sldId id="279" r:id="rId22"/>
    <p:sldId id="280" r:id="rId23"/>
    <p:sldId id="307" r:id="rId24"/>
    <p:sldId id="293" r:id="rId25"/>
    <p:sldId id="336" r:id="rId26"/>
    <p:sldId id="270" r:id="rId27"/>
    <p:sldId id="309" r:id="rId28"/>
    <p:sldId id="310" r:id="rId29"/>
    <p:sldId id="337" r:id="rId30"/>
    <p:sldId id="285" r:id="rId31"/>
    <p:sldId id="284" r:id="rId32"/>
    <p:sldId id="286" r:id="rId33"/>
    <p:sldId id="338" r:id="rId34"/>
    <p:sldId id="273" r:id="rId35"/>
    <p:sldId id="314" r:id="rId36"/>
    <p:sldId id="315" r:id="rId37"/>
    <p:sldId id="274" r:id="rId38"/>
    <p:sldId id="339" r:id="rId39"/>
    <p:sldId id="324" r:id="rId40"/>
    <p:sldId id="325" r:id="rId41"/>
    <p:sldId id="340" r:id="rId42"/>
    <p:sldId id="318" r:id="rId43"/>
    <p:sldId id="319" r:id="rId44"/>
    <p:sldId id="321" r:id="rId45"/>
    <p:sldId id="323" r:id="rId46"/>
    <p:sldId id="341" r:id="rId47"/>
    <p:sldId id="347" r:id="rId48"/>
    <p:sldId id="342" r:id="rId49"/>
    <p:sldId id="287" r:id="rId50"/>
    <p:sldId id="348" r:id="rId51"/>
    <p:sldId id="349" r:id="rId52"/>
    <p:sldId id="343" r:id="rId53"/>
    <p:sldId id="277" r:id="rId54"/>
    <p:sldId id="344" r:id="rId55"/>
    <p:sldId id="275" r:id="rId56"/>
    <p:sldId id="345" r:id="rId57"/>
    <p:sldId id="291" r:id="rId58"/>
    <p:sldId id="294" r:id="rId59"/>
    <p:sldId id="346" r:id="rId6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>
        <p:scale>
          <a:sx n="75" d="100"/>
          <a:sy n="75" d="100"/>
        </p:scale>
        <p:origin x="1074" y="9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207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ja-JP"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三菱</a:t>
            </a:r>
            <a:r>
              <a:rPr lang="ko-KR" sz="2800" dirty="0">
                <a:latin typeface="ＭＳ Ｐゴシック" panose="020B0600070205080204" pitchFamily="50" charset="-128"/>
              </a:rPr>
              <a:t> </a:t>
            </a:r>
            <a:r>
              <a:rPr lang="ko-KR" altLang="en-US" sz="2800" dirty="0">
                <a:latin typeface="ＭＳ Ｐゴシック" panose="020B0600070205080204" pitchFamily="50" charset="-128"/>
              </a:rPr>
              <a:t>鯰田炭鉱</a:t>
            </a:r>
            <a:r>
              <a:rPr 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勤続期間</a:t>
            </a:r>
            <a:r>
              <a:rPr 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月</a:t>
            </a:r>
            <a:r>
              <a:rPr 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分布</a:t>
            </a:r>
            <a:r>
              <a:rPr 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endParaRPr lang="ko-KR" sz="2800" dirty="0">
              <a:latin typeface="ＭＳ Ｐゴシック" panose="020B0600070205080204" pitchFamily="50" charset="-128"/>
            </a:endParaRPr>
          </a:p>
        </c:rich>
      </c:tx>
      <c:layout>
        <c:manualLayout>
          <c:xMode val="edge"/>
          <c:yMode val="edge"/>
          <c:x val="0.20769456681350953"/>
          <c:y val="1.20692214515871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Sheet1!$E$373</c:f>
              <c:strCache>
                <c:ptCount val="1"/>
                <c:pt idx="0">
                  <c:v>조선인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Sheet1!$B$374:$B$388</c:f>
              <c:numCache>
                <c:formatCode>General</c:formatCode>
                <c:ptCount val="15"/>
                <c:pt idx="0">
                  <c:v>3</c:v>
                </c:pt>
                <c:pt idx="1">
                  <c:v>6</c:v>
                </c:pt>
                <c:pt idx="2">
                  <c:v>9</c:v>
                </c:pt>
                <c:pt idx="3">
                  <c:v>12</c:v>
                </c:pt>
                <c:pt idx="4">
                  <c:v>18</c:v>
                </c:pt>
                <c:pt idx="5">
                  <c:v>24</c:v>
                </c:pt>
                <c:pt idx="6">
                  <c:v>30</c:v>
                </c:pt>
                <c:pt idx="7">
                  <c:v>36</c:v>
                </c:pt>
                <c:pt idx="8">
                  <c:v>48</c:v>
                </c:pt>
                <c:pt idx="9">
                  <c:v>60</c:v>
                </c:pt>
                <c:pt idx="10">
                  <c:v>84</c:v>
                </c:pt>
                <c:pt idx="11">
                  <c:v>120</c:v>
                </c:pt>
                <c:pt idx="12">
                  <c:v>180</c:v>
                </c:pt>
                <c:pt idx="13">
                  <c:v>240</c:v>
                </c:pt>
                <c:pt idx="14">
                  <c:v>300</c:v>
                </c:pt>
              </c:numCache>
            </c:numRef>
          </c:cat>
          <c:val>
            <c:numRef>
              <c:f>Sheet1!$E$374:$E$388</c:f>
              <c:numCache>
                <c:formatCode>0.0_ </c:formatCode>
                <c:ptCount val="15"/>
                <c:pt idx="0">
                  <c:v>43.178519593613935</c:v>
                </c:pt>
                <c:pt idx="1">
                  <c:v>22.917271407837447</c:v>
                </c:pt>
                <c:pt idx="2">
                  <c:v>11.93033381712627</c:v>
                </c:pt>
                <c:pt idx="3">
                  <c:v>8.214804063860667</c:v>
                </c:pt>
                <c:pt idx="4">
                  <c:v>6.0957910014513788</c:v>
                </c:pt>
                <c:pt idx="5">
                  <c:v>3.1204644412191582</c:v>
                </c:pt>
                <c:pt idx="6">
                  <c:v>2.3076923076923075</c:v>
                </c:pt>
                <c:pt idx="7">
                  <c:v>1.4368650217706822</c:v>
                </c:pt>
                <c:pt idx="8">
                  <c:v>0.4644412191582003</c:v>
                </c:pt>
                <c:pt idx="9">
                  <c:v>0.33381712626995647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E6F-4D87-8BE3-B987F81B0E1F}"/>
            </c:ext>
          </c:extLst>
        </c:ser>
        <c:ser>
          <c:idx val="1"/>
          <c:order val="1"/>
          <c:tx>
            <c:strRef>
              <c:f>Sheet1!$F$373</c:f>
              <c:strCache>
                <c:ptCount val="1"/>
                <c:pt idx="0">
                  <c:v>일본인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Sheet1!$B$374:$B$388</c:f>
              <c:numCache>
                <c:formatCode>General</c:formatCode>
                <c:ptCount val="15"/>
                <c:pt idx="0">
                  <c:v>3</c:v>
                </c:pt>
                <c:pt idx="1">
                  <c:v>6</c:v>
                </c:pt>
                <c:pt idx="2">
                  <c:v>9</c:v>
                </c:pt>
                <c:pt idx="3">
                  <c:v>12</c:v>
                </c:pt>
                <c:pt idx="4">
                  <c:v>18</c:v>
                </c:pt>
                <c:pt idx="5">
                  <c:v>24</c:v>
                </c:pt>
                <c:pt idx="6">
                  <c:v>30</c:v>
                </c:pt>
                <c:pt idx="7">
                  <c:v>36</c:v>
                </c:pt>
                <c:pt idx="8">
                  <c:v>48</c:v>
                </c:pt>
                <c:pt idx="9">
                  <c:v>60</c:v>
                </c:pt>
                <c:pt idx="10">
                  <c:v>84</c:v>
                </c:pt>
                <c:pt idx="11">
                  <c:v>120</c:v>
                </c:pt>
                <c:pt idx="12">
                  <c:v>180</c:v>
                </c:pt>
                <c:pt idx="13">
                  <c:v>240</c:v>
                </c:pt>
                <c:pt idx="14">
                  <c:v>300</c:v>
                </c:pt>
              </c:numCache>
            </c:numRef>
          </c:cat>
          <c:val>
            <c:numRef>
              <c:f>Sheet1!$F$374:$F$388</c:f>
              <c:numCache>
                <c:formatCode>0.0_ </c:formatCode>
                <c:ptCount val="15"/>
                <c:pt idx="0">
                  <c:v>15.827025145740885</c:v>
                </c:pt>
                <c:pt idx="1">
                  <c:v>9.6754546245540762</c:v>
                </c:pt>
                <c:pt idx="2">
                  <c:v>6.4561037153049678</c:v>
                </c:pt>
                <c:pt idx="3">
                  <c:v>3.9937353171495693</c:v>
                </c:pt>
                <c:pt idx="4">
                  <c:v>6.0558600887496734</c:v>
                </c:pt>
                <c:pt idx="5">
                  <c:v>5.8383363786652742</c:v>
                </c:pt>
                <c:pt idx="6">
                  <c:v>5.4728965457234837</c:v>
                </c:pt>
                <c:pt idx="7">
                  <c:v>5.942747759505786</c:v>
                </c:pt>
                <c:pt idx="8">
                  <c:v>8.6487427129557126</c:v>
                </c:pt>
                <c:pt idx="9">
                  <c:v>6.4038980248847128</c:v>
                </c:pt>
                <c:pt idx="10">
                  <c:v>6.7693378578265033</c:v>
                </c:pt>
                <c:pt idx="11">
                  <c:v>9.083790133124511</c:v>
                </c:pt>
                <c:pt idx="12">
                  <c:v>5.6904202558078829</c:v>
                </c:pt>
                <c:pt idx="13">
                  <c:v>2.8974158183241974</c:v>
                </c:pt>
                <c:pt idx="14">
                  <c:v>1.2442356216827635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E6F-4D87-8BE3-B987F81B0E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1792752"/>
        <c:axId val="381790008"/>
      </c:lineChart>
      <c:catAx>
        <c:axId val="381792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381790008"/>
        <c:crosses val="autoZero"/>
        <c:auto val="1"/>
        <c:lblAlgn val="ctr"/>
        <c:lblOffset val="100"/>
        <c:noMultiLvlLbl val="0"/>
      </c:catAx>
      <c:valAx>
        <c:axId val="381790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lang="ja-JP"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</a:t>
                </a:r>
                <a:endParaRPr lang="ko-KR"/>
              </a:p>
            </c:rich>
          </c:tx>
          <c:layout>
            <c:manualLayout>
              <c:xMode val="edge"/>
              <c:yMode val="edge"/>
              <c:x val="7.2222222222222215E-2"/>
              <c:y val="5.5398135346195441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lang="ja-JP"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ko-KR"/>
            </a:p>
          </c:txPr>
        </c:title>
        <c:numFmt formatCode="0.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381792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ko-K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ja-JP" sz="288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ja-JP" altLang="ja-JP" sz="2800" b="0" i="0" baseline="0" dirty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佐渡鉱山</a:t>
            </a:r>
            <a:r>
              <a:rPr lang="en-US" altLang="ja-JP" sz="2800" b="0" i="0" baseline="0" dirty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2800" b="0" i="0" baseline="0" dirty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等</a:t>
            </a:r>
            <a:r>
              <a:rPr lang="ko-KR" altLang="en-US" sz="2800" b="0" i="0" baseline="0" dirty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의 </a:t>
            </a:r>
            <a:r>
              <a:rPr lang="ja-JP" altLang="en-US" sz="2800" b="0" i="0" baseline="0" dirty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賃金</a:t>
            </a:r>
            <a:r>
              <a:rPr lang="ko-KR" altLang="en-US" sz="2800" b="0" i="0" baseline="0" dirty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과 전국 </a:t>
            </a:r>
            <a:r>
              <a:rPr lang="ja-JP" altLang="en-US" sz="2800" b="0" i="0" baseline="0" dirty="0"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鉱山賃金</a:t>
            </a:r>
            <a:endParaRPr lang="ja-JP" altLang="ja-JP" sz="2800" dirty="0"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'[영양&amp;생활수준&amp;물가&amp;임금&amp;지수.xlsx]광공업임금지수'!$D$128</c:f>
              <c:strCache>
                <c:ptCount val="1"/>
                <c:pt idx="0">
                  <c:v>광부 명목임금 지수</c:v>
                </c:pt>
              </c:strCache>
            </c:strRef>
          </c:tx>
          <c:spPr>
            <a:ln w="22225" cap="rnd" cmpd="sng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 cap="rnd" cmpd="sng">
                <a:solidFill>
                  <a:schemeClr val="accent1"/>
                </a:solidFill>
                <a:round/>
              </a:ln>
              <a:effectLst/>
            </c:spPr>
          </c:marker>
          <c:xVal>
            <c:numRef>
              <c:f>'[영양&amp;생활수준&amp;물가&amp;임금&amp;지수.xlsx]광공업임금지수'!$A$129:$A$134</c:f>
              <c:numCache>
                <c:formatCode>General</c:formatCode>
                <c:ptCount val="6"/>
                <c:pt idx="0">
                  <c:v>1940</c:v>
                </c:pt>
                <c:pt idx="1">
                  <c:v>1941</c:v>
                </c:pt>
                <c:pt idx="2">
                  <c:v>1942</c:v>
                </c:pt>
                <c:pt idx="3">
                  <c:v>1943</c:v>
                </c:pt>
                <c:pt idx="4">
                  <c:v>1944</c:v>
                </c:pt>
                <c:pt idx="5">
                  <c:v>1945</c:v>
                </c:pt>
              </c:numCache>
            </c:numRef>
          </c:xVal>
          <c:yVal>
            <c:numRef>
              <c:f>'[영양&amp;생활수준&amp;물가&amp;임금&amp;지수.xlsx]광공업임금지수'!$D$129:$D$134</c:f>
              <c:numCache>
                <c:formatCode>0.0</c:formatCode>
                <c:ptCount val="6"/>
                <c:pt idx="0">
                  <c:v>100</c:v>
                </c:pt>
                <c:pt idx="1">
                  <c:v>109.86842105263158</c:v>
                </c:pt>
                <c:pt idx="2">
                  <c:v>115.13157894736842</c:v>
                </c:pt>
                <c:pt idx="3">
                  <c:v>125.65789473684211</c:v>
                </c:pt>
                <c:pt idx="4">
                  <c:v>145.29643021224103</c:v>
                </c:pt>
                <c:pt idx="5">
                  <c:v>163.30157133847743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37E-4979-AD3B-B2FC3253B85B}"/>
            </c:ext>
          </c:extLst>
        </c:ser>
        <c:ser>
          <c:idx val="1"/>
          <c:order val="1"/>
          <c:tx>
            <c:strRef>
              <c:f>'[영양&amp;생활수준&amp;물가&amp;임금&amp;지수.xlsx]광공업임금지수'!$E$128</c:f>
              <c:strCache>
                <c:ptCount val="1"/>
                <c:pt idx="0">
                  <c:v>사도광산 또는 기타 임금 지수</c:v>
                </c:pt>
              </c:strCache>
            </c:strRef>
          </c:tx>
          <c:spPr>
            <a:ln w="22225" cap="rnd" cmpd="sng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 cap="rnd" cmpd="sng">
                <a:solidFill>
                  <a:schemeClr val="accent2"/>
                </a:solidFill>
                <a:round/>
              </a:ln>
              <a:effectLst/>
            </c:spPr>
          </c:marker>
          <c:xVal>
            <c:numRef>
              <c:f>'[영양&amp;생활수준&amp;물가&amp;임금&amp;지수.xlsx]광공업임금지수'!$A$129:$A$134</c:f>
              <c:numCache>
                <c:formatCode>General</c:formatCode>
                <c:ptCount val="6"/>
                <c:pt idx="0">
                  <c:v>1940</c:v>
                </c:pt>
                <c:pt idx="1">
                  <c:v>1941</c:v>
                </c:pt>
                <c:pt idx="2">
                  <c:v>1942</c:v>
                </c:pt>
                <c:pt idx="3">
                  <c:v>1943</c:v>
                </c:pt>
                <c:pt idx="4">
                  <c:v>1944</c:v>
                </c:pt>
                <c:pt idx="5">
                  <c:v>1945</c:v>
                </c:pt>
              </c:numCache>
            </c:numRef>
          </c:xVal>
          <c:yVal>
            <c:numRef>
              <c:f>'[영양&amp;생활수준&amp;물가&amp;임금&amp;지수.xlsx]광공업임금지수'!$E$129:$E$134</c:f>
              <c:numCache>
                <c:formatCode>0.0</c:formatCode>
                <c:ptCount val="6"/>
                <c:pt idx="0">
                  <c:v>100</c:v>
                </c:pt>
                <c:pt idx="1">
                  <c:v>79.281437125748511</c:v>
                </c:pt>
                <c:pt idx="2">
                  <c:v>78.143712574850298</c:v>
                </c:pt>
                <c:pt idx="3">
                  <c:v>125.56886227544911</c:v>
                </c:pt>
                <c:pt idx="4">
                  <c:v>224.55089820359282</c:v>
                </c:pt>
                <c:pt idx="5">
                  <c:v>186.81137724550899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37E-4979-AD3B-B2FC3253B8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1791184"/>
        <c:axId val="381793536"/>
      </c:scatterChart>
      <c:valAx>
        <c:axId val="3817911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 algn="l">
              <a:defRPr lang="ja-JP"/>
            </a:pPr>
            <a:endParaRPr lang="ko-KR"/>
          </a:p>
        </c:txPr>
        <c:crossAx val="381793536"/>
        <c:crosses val="autoZero"/>
        <c:crossBetween val="midCat"/>
      </c:valAx>
      <c:valAx>
        <c:axId val="381793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 algn="l">
              <a:defRPr lang="ja-JP"/>
            </a:pPr>
            <a:endParaRPr lang="ko-KR"/>
          </a:p>
        </c:txPr>
        <c:crossAx val="381791184"/>
        <c:crosses val="autoZero"/>
        <c:crossBetween val="midCat"/>
      </c:valAx>
      <c:spPr>
        <a:noFill/>
        <a:ln w="9525" cap="flat" cmpd="sng" algn="ctr">
          <a:noFill/>
          <a:prstDash val="solid"/>
          <a:round/>
          <a:headEnd w="med" len="med"/>
          <a:tailEnd w="med" len="med"/>
        </a:ln>
      </c:spPr>
    </c:plotArea>
    <c:legend>
      <c:legendPos val="b"/>
      <c:overlay val="0"/>
      <c:spPr>
        <a:noFill/>
        <a:ln w="9525">
          <a:noFill/>
        </a:ln>
        <a:effectLst/>
      </c:spPr>
      <c:txPr>
        <a:bodyPr rot="0" vert="horz"/>
        <a:lstStyle/>
        <a:p>
          <a:pPr algn="l">
            <a:defRPr lang="ja-JP"/>
          </a:pPr>
          <a:endParaRPr lang="ko-KR"/>
        </a:p>
      </c:txPr>
    </c:legend>
    <c:plotVisOnly val="0"/>
    <c:dispBlanksAs val="gap"/>
    <c:showDLblsOverMax val="0"/>
  </c:chart>
  <c:txPr>
    <a:bodyPr rot="0" vert="horz" wrap="none" lIns="0" tIns="0" rIns="0" bIns="0" anchor="ctr" anchorCtr="1"/>
    <a:lstStyle/>
    <a:p>
      <a:pPr algn="l">
        <a:defRPr sz="2400" b="0" i="0" u="none"/>
      </a:pPr>
      <a:endParaRPr lang="ko-KR"/>
    </a:p>
  </c:txPr>
  <c:extLst>
    <c:ext uri="CC8EB2C9-7E31-499d-B8F2-F6CE61031016">
      <ho:hncChartStyle xmlns:ho="http://schemas.haansoft.com/office/8.0" layoutIndex="-1" colorIndex="-1" styleIndex="-1"/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 algn="l">
              <a:defRPr lang="ja-JP"/>
            </a:pPr>
            <a:r>
              <a:rPr lang="ja-JP" altLang="en-US" dirty="0">
                <a:latin typeface="MS Gothic" panose="020B0609070205080204" pitchFamily="49" charset="-128"/>
                <a:ea typeface="MS Gothic" panose="020B0609070205080204" pitchFamily="49" charset="-128"/>
              </a:rPr>
              <a:t>物価</a:t>
            </a:r>
            <a:r>
              <a:rPr lang="en-US" altLang="ko-KR" dirty="0">
                <a:latin typeface="MS Gothic" panose="020B0609070205080204" pitchFamily="49" charset="-128"/>
                <a:ea typeface="MS Gothic" panose="020B0609070205080204" pitchFamily="49" charset="-128"/>
              </a:rPr>
              <a:t>,</a:t>
            </a:r>
            <a:r>
              <a:rPr lang="ko-KR" altLang="en-US" dirty="0">
                <a:latin typeface="MS Gothic" panose="020B0609070205080204" pitchFamily="49" charset="-128"/>
                <a:ea typeface="MS Gothic" panose="020B0609070205080204" pitchFamily="49" charset="-128"/>
              </a:rPr>
              <a:t>공장노동자와 광부의 </a:t>
            </a:r>
            <a:r>
              <a:rPr lang="ja-JP" altLang="en-US" dirty="0">
                <a:latin typeface="MS Gothic" panose="020B0609070205080204" pitchFamily="49" charset="-128"/>
                <a:ea typeface="MS Gothic" panose="020B0609070205080204" pitchFamily="49" charset="-128"/>
              </a:rPr>
              <a:t>実質賃金</a:t>
            </a:r>
            <a:r>
              <a:rPr lang="en-US" dirty="0"/>
              <a:t>(1937=100)</a:t>
            </a:r>
            <a:endParaRPr lang="ko-KR" dirty="0"/>
          </a:p>
        </c:rich>
      </c:tx>
      <c:layout>
        <c:manualLayout>
          <c:xMode val="edge"/>
          <c:yMode val="edge"/>
          <c:x val="0.13064110152517952"/>
          <c:y val="1.301665723157154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2662539780139923E-2"/>
          <c:y val="0.14312312006950378"/>
          <c:w val="0.87609261274337769"/>
          <c:h val="0.52820271253585815"/>
        </c:manualLayout>
      </c:layout>
      <c:scatterChart>
        <c:scatterStyle val="lineMarker"/>
        <c:varyColors val="0"/>
        <c:ser>
          <c:idx val="0"/>
          <c:order val="0"/>
          <c:tx>
            <c:strRef>
              <c:f>'[영양&amp;생활수준&amp;물가&amp;임금&amp;지수.xlsx]광공업임금지수'!$K$114</c:f>
              <c:strCache>
                <c:ptCount val="1"/>
                <c:pt idx="0">
                  <c:v>공장노동자(모리타 소매물가지수)</c:v>
                </c:pt>
              </c:strCache>
            </c:strRef>
          </c:tx>
          <c:spPr>
            <a:ln w="22225" cap="rnd" cmpd="sng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 cap="rnd" cmpd="sng">
                <a:solidFill>
                  <a:schemeClr val="accent1"/>
                </a:solidFill>
                <a:round/>
              </a:ln>
              <a:effectLst/>
            </c:spPr>
          </c:marker>
          <c:xVal>
            <c:numRef>
              <c:f>'[영양&amp;생활수준&amp;물가&amp;임금&amp;지수.xlsx]광공업임금지수'!$F$115:$F$123</c:f>
              <c:numCache>
                <c:formatCode>General</c:formatCode>
                <c:ptCount val="9"/>
                <c:pt idx="0">
                  <c:v>1937</c:v>
                </c:pt>
                <c:pt idx="1">
                  <c:v>1938</c:v>
                </c:pt>
                <c:pt idx="2">
                  <c:v>1939</c:v>
                </c:pt>
                <c:pt idx="3">
                  <c:v>1940</c:v>
                </c:pt>
                <c:pt idx="4">
                  <c:v>1941</c:v>
                </c:pt>
                <c:pt idx="5">
                  <c:v>1942</c:v>
                </c:pt>
                <c:pt idx="6">
                  <c:v>1943</c:v>
                </c:pt>
                <c:pt idx="7">
                  <c:v>1944</c:v>
                </c:pt>
                <c:pt idx="8">
                  <c:v>1945</c:v>
                </c:pt>
              </c:numCache>
            </c:numRef>
          </c:xVal>
          <c:yVal>
            <c:numRef>
              <c:f>'[영양&amp;생활수준&amp;물가&amp;임금&amp;지수.xlsx]광공업임금지수'!$K$115:$K$123</c:f>
              <c:numCache>
                <c:formatCode>0.0</c:formatCode>
                <c:ptCount val="9"/>
                <c:pt idx="0">
                  <c:v>100.00000000000001</c:v>
                </c:pt>
                <c:pt idx="1">
                  <c:v>99.008333333333326</c:v>
                </c:pt>
                <c:pt idx="2">
                  <c:v>99.311111111111117</c:v>
                </c:pt>
                <c:pt idx="3">
                  <c:v>85.954285714285717</c:v>
                </c:pt>
                <c:pt idx="4">
                  <c:v>82.818627450980387</c:v>
                </c:pt>
                <c:pt idx="5">
                  <c:v>68.432330827067673</c:v>
                </c:pt>
                <c:pt idx="6">
                  <c:v>68.125</c:v>
                </c:pt>
                <c:pt idx="7">
                  <c:v>63.653955140715773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08E-48A1-885F-E8B70ED71C67}"/>
            </c:ext>
          </c:extLst>
        </c:ser>
        <c:ser>
          <c:idx val="1"/>
          <c:order val="1"/>
          <c:tx>
            <c:strRef>
              <c:f>'[영양&amp;생활수준&amp;물가&amp;임금&amp;지수.xlsx]광공업임금지수'!$L$114</c:f>
              <c:strCache>
                <c:ptCount val="1"/>
                <c:pt idx="0">
                  <c:v>광부(모리타 소매물가지수)</c:v>
                </c:pt>
              </c:strCache>
            </c:strRef>
          </c:tx>
          <c:spPr>
            <a:ln w="22225" cap="rnd" cmpd="sng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 cap="rnd" cmpd="sng">
                <a:solidFill>
                  <a:schemeClr val="accent2"/>
                </a:solidFill>
                <a:round/>
              </a:ln>
              <a:effectLst/>
            </c:spPr>
          </c:marker>
          <c:xVal>
            <c:numRef>
              <c:f>'[영양&amp;생활수준&amp;물가&amp;임금&amp;지수.xlsx]광공업임금지수'!$F$115:$F$123</c:f>
              <c:numCache>
                <c:formatCode>General</c:formatCode>
                <c:ptCount val="9"/>
                <c:pt idx="0">
                  <c:v>1937</c:v>
                </c:pt>
                <c:pt idx="1">
                  <c:v>1938</c:v>
                </c:pt>
                <c:pt idx="2">
                  <c:v>1939</c:v>
                </c:pt>
                <c:pt idx="3">
                  <c:v>1940</c:v>
                </c:pt>
                <c:pt idx="4">
                  <c:v>1941</c:v>
                </c:pt>
                <c:pt idx="5">
                  <c:v>1942</c:v>
                </c:pt>
                <c:pt idx="6">
                  <c:v>1943</c:v>
                </c:pt>
                <c:pt idx="7">
                  <c:v>1944</c:v>
                </c:pt>
                <c:pt idx="8">
                  <c:v>1945</c:v>
                </c:pt>
              </c:numCache>
            </c:numRef>
          </c:xVal>
          <c:yVal>
            <c:numRef>
              <c:f>'[영양&amp;생활수준&amp;물가&amp;임금&amp;지수.xlsx]광공업임금지수'!$L$115:$L$123</c:f>
              <c:numCache>
                <c:formatCode>0.0</c:formatCode>
                <c:ptCount val="9"/>
                <c:pt idx="0">
                  <c:v>100</c:v>
                </c:pt>
                <c:pt idx="1">
                  <c:v>106.43097643097643</c:v>
                </c:pt>
                <c:pt idx="2">
                  <c:v>108.46988402543958</c:v>
                </c:pt>
                <c:pt idx="3">
                  <c:v>95.630591630591624</c:v>
                </c:pt>
                <c:pt idx="4">
                  <c:v>90.131709249356305</c:v>
                </c:pt>
                <c:pt idx="5">
                  <c:v>72.434875066453998</c:v>
                </c:pt>
                <c:pt idx="6">
                  <c:v>67.401579901579893</c:v>
                </c:pt>
                <c:pt idx="7">
                  <c:v>62.348387872478881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08E-48A1-885F-E8B70ED71C67}"/>
            </c:ext>
          </c:extLst>
        </c:ser>
        <c:ser>
          <c:idx val="2"/>
          <c:order val="2"/>
          <c:tx>
            <c:strRef>
              <c:f>'[영양&amp;생활수준&amp;물가&amp;임금&amp;지수.xlsx]광공업임금지수'!$P$114</c:f>
              <c:strCache>
                <c:ptCount val="1"/>
                <c:pt idx="0">
                  <c:v>광부(일본은행 소매물가지수)</c:v>
                </c:pt>
              </c:strCache>
            </c:strRef>
          </c:tx>
          <c:spPr>
            <a:ln w="22225" cap="rnd" cmpd="sng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 cap="rnd" cmpd="sng">
                <a:solidFill>
                  <a:schemeClr val="accent3"/>
                </a:solidFill>
                <a:round/>
              </a:ln>
              <a:effectLst/>
            </c:spPr>
          </c:marker>
          <c:xVal>
            <c:numRef>
              <c:f>'[영양&amp;생활수준&amp;물가&amp;임금&amp;지수.xlsx]광공업임금지수'!$F$115:$F$123</c:f>
              <c:numCache>
                <c:formatCode>General</c:formatCode>
                <c:ptCount val="9"/>
                <c:pt idx="0">
                  <c:v>1937</c:v>
                </c:pt>
                <c:pt idx="1">
                  <c:v>1938</c:v>
                </c:pt>
                <c:pt idx="2">
                  <c:v>1939</c:v>
                </c:pt>
                <c:pt idx="3">
                  <c:v>1940</c:v>
                </c:pt>
                <c:pt idx="4">
                  <c:v>1941</c:v>
                </c:pt>
                <c:pt idx="5">
                  <c:v>1942</c:v>
                </c:pt>
                <c:pt idx="6">
                  <c:v>1943</c:v>
                </c:pt>
                <c:pt idx="7">
                  <c:v>1944</c:v>
                </c:pt>
                <c:pt idx="8">
                  <c:v>1945</c:v>
                </c:pt>
              </c:numCache>
            </c:numRef>
          </c:xVal>
          <c:yVal>
            <c:numRef>
              <c:f>'[영양&amp;생활수준&amp;물가&amp;임금&amp;지수.xlsx]광공업임금지수'!$O$115:$O$123</c:f>
              <c:numCache>
                <c:formatCode>General</c:formatCode>
                <c:ptCount val="9"/>
                <c:pt idx="0">
                  <c:v>100</c:v>
                </c:pt>
                <c:pt idx="1">
                  <c:v>94.83</c:v>
                </c:pt>
                <c:pt idx="2">
                  <c:v>95.544642857142861</c:v>
                </c:pt>
                <c:pt idx="3">
                  <c:v>92.353846153846149</c:v>
                </c:pt>
                <c:pt idx="4">
                  <c:v>102.54752851711027</c:v>
                </c:pt>
                <c:pt idx="5">
                  <c:v>107.22509225092251</c:v>
                </c:pt>
                <c:pt idx="6">
                  <c:v>118.22299651567944</c:v>
                </c:pt>
                <c:pt idx="7">
                  <c:v>123.45472565231852</c:v>
                </c:pt>
                <c:pt idx="8">
                  <c:v>99.346650569457381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08E-48A1-885F-E8B70ED71C67}"/>
            </c:ext>
          </c:extLst>
        </c:ser>
        <c:ser>
          <c:idx val="3"/>
          <c:order val="3"/>
          <c:tx>
            <c:strRef>
              <c:f>'[영양&amp;생활수준&amp;물가&amp;임금&amp;지수.xlsx]광공업임금지수'!$O$114</c:f>
              <c:strCache>
                <c:ptCount val="1"/>
                <c:pt idx="0">
                  <c:v>공장노동자(일본은행 소매물가지수)</c:v>
                </c:pt>
              </c:strCache>
            </c:strRef>
          </c:tx>
          <c:spPr>
            <a:ln w="22225" cap="rnd" cmpd="sng">
              <a:solidFill>
                <a:schemeClr val="accent4"/>
              </a:solidFill>
              <a:round/>
            </a:ln>
            <a:effectLst/>
          </c:spPr>
          <c:marker>
            <c:symbol val="x"/>
            <c:size val="6"/>
            <c:spPr>
              <a:noFill/>
              <a:ln w="9525" cap="rnd" cmpd="sng">
                <a:solidFill>
                  <a:schemeClr val="accent4"/>
                </a:solidFill>
                <a:round/>
              </a:ln>
              <a:effectLst/>
            </c:spPr>
          </c:marker>
          <c:xVal>
            <c:numRef>
              <c:f>'[영양&amp;생활수준&amp;물가&amp;임금&amp;지수.xlsx]광공업임금지수'!$F$115:$F$123</c:f>
              <c:numCache>
                <c:formatCode>General</c:formatCode>
                <c:ptCount val="9"/>
                <c:pt idx="0">
                  <c:v>1937</c:v>
                </c:pt>
                <c:pt idx="1">
                  <c:v>1938</c:v>
                </c:pt>
                <c:pt idx="2">
                  <c:v>1939</c:v>
                </c:pt>
                <c:pt idx="3">
                  <c:v>1940</c:v>
                </c:pt>
                <c:pt idx="4">
                  <c:v>1941</c:v>
                </c:pt>
                <c:pt idx="5">
                  <c:v>1942</c:v>
                </c:pt>
                <c:pt idx="6">
                  <c:v>1943</c:v>
                </c:pt>
                <c:pt idx="7">
                  <c:v>1944</c:v>
                </c:pt>
                <c:pt idx="8">
                  <c:v>1945</c:v>
                </c:pt>
              </c:numCache>
            </c:numRef>
          </c:xVal>
          <c:yVal>
            <c:numRef>
              <c:f>'[영양&amp;생활수준&amp;물가&amp;임금&amp;지수.xlsx]광공업임금지수'!$P$115:$P$123</c:f>
              <c:numCache>
                <c:formatCode>General</c:formatCode>
                <c:ptCount val="9"/>
                <c:pt idx="0">
                  <c:v>100</c:v>
                </c:pt>
                <c:pt idx="1">
                  <c:v>101.93939393939394</c:v>
                </c:pt>
                <c:pt idx="2">
                  <c:v>104.35606060606061</c:v>
                </c:pt>
                <c:pt idx="3">
                  <c:v>102.75058275058275</c:v>
                </c:pt>
                <c:pt idx="4">
                  <c:v>111.60271920728195</c:v>
                </c:pt>
                <c:pt idx="5">
                  <c:v>113.49658951134965</c:v>
                </c:pt>
                <c:pt idx="6">
                  <c:v>116.96758526026819</c:v>
                </c:pt>
                <c:pt idx="7">
                  <c:v>120.92262142463107</c:v>
                </c:pt>
                <c:pt idx="8">
                  <c:v>101.22102600857885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B08E-48A1-885F-E8B70ED71C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3544296"/>
        <c:axId val="383535280"/>
      </c:scatterChart>
      <c:valAx>
        <c:axId val="383544296"/>
        <c:scaling>
          <c:orientation val="minMax"/>
          <c:min val="1936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 algn="l">
              <a:defRPr lang="ja-JP"/>
            </a:pPr>
            <a:endParaRPr lang="ko-KR"/>
          </a:p>
        </c:txPr>
        <c:crossAx val="383535280"/>
        <c:crosses val="autoZero"/>
        <c:crossBetween val="midCat"/>
        <c:majorUnit val="1"/>
        <c:minorUnit val="0.4"/>
      </c:valAx>
      <c:valAx>
        <c:axId val="383535280"/>
        <c:scaling>
          <c:orientation val="minMax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 algn="l">
              <a:defRPr lang="ja-JP"/>
            </a:pPr>
            <a:endParaRPr lang="ko-KR"/>
          </a:p>
        </c:txPr>
        <c:crossAx val="383544296"/>
        <c:crosses val="autoZero"/>
        <c:crossBetween val="midCat"/>
      </c:valAx>
      <c:spPr>
        <a:noFill/>
        <a:ln w="9525" cap="flat" cmpd="sng" algn="ctr">
          <a:noFill/>
          <a:prstDash val="solid"/>
          <a:round/>
          <a:headEnd w="med" len="med"/>
          <a:tailEnd w="med" len="med"/>
        </a:ln>
      </c:spPr>
    </c:plotArea>
    <c:legend>
      <c:legendPos val="b"/>
      <c:layout>
        <c:manualLayout>
          <c:xMode val="edge"/>
          <c:yMode val="edge"/>
          <c:x val="4.0286477655172348E-2"/>
          <c:y val="0.76501429080963135"/>
          <c:w val="0.92197400331497192"/>
          <c:h val="0.21696767210960388"/>
        </c:manualLayout>
      </c:layout>
      <c:overlay val="0"/>
      <c:spPr>
        <a:noFill/>
        <a:ln w="9525">
          <a:noFill/>
        </a:ln>
        <a:effectLst/>
      </c:spPr>
      <c:txPr>
        <a:bodyPr rot="0" vert="horz"/>
        <a:lstStyle/>
        <a:p>
          <a:pPr algn="l">
            <a:defRPr lang="ja-JP"/>
          </a:pPr>
          <a:endParaRPr lang="ko-KR"/>
        </a:p>
      </c:txPr>
    </c:legend>
    <c:plotVisOnly val="0"/>
    <c:dispBlanksAs val="gap"/>
    <c:showDLblsOverMax val="0"/>
  </c:chart>
  <c:txPr>
    <a:bodyPr rot="0" vert="horz" wrap="none" lIns="0" tIns="0" rIns="0" bIns="0" anchor="ctr" anchorCtr="1"/>
    <a:lstStyle/>
    <a:p>
      <a:pPr algn="l">
        <a:defRPr sz="2400" b="0" i="0" u="none"/>
      </a:pPr>
      <a:endParaRPr lang="ko-KR"/>
    </a:p>
  </c:txPr>
  <c:extLst>
    <c:ext uri="CC8EB2C9-7E31-499d-B8F2-F6CE61031016">
      <ho:hncChartStyle xmlns:ho="http://schemas.haansoft.com/office/8.0" layoutIndex="-1" colorIndex="-1" styleIndex="-1"/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422CDF05-D496-4289-AD71-E7DCA32279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DBE14DBE-96DC-49B4-BF8D-96F231C3142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D242A-204F-4A01-AA36-A3E1A4A3375A}" type="datetimeFigureOut">
              <a:rPr lang="ko-KR" altLang="en-US" smtClean="0"/>
              <a:t>2022-08-25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31A5B77D-DDB2-49A4-8992-655F318693A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00719CF-17D9-44E1-A5A2-C965B51A10C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0699D8-4673-447D-BF29-632EFAFEEAA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05001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7AB994-B7D1-4409-A59E-BDFF9ED128A6}" type="datetimeFigureOut">
              <a:rPr lang="ko-KR" altLang="en-US" smtClean="0"/>
              <a:t>2022-08-25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DAF37-2EC5-42A4-99F6-BDDAD013C22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6232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BC15D76-723B-4B54-9C02-745B408344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616510D-3991-4CE7-A64F-CF6BF47D6E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0D61DA0-9810-42FC-B471-13CBD4C27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B24DE-D30C-4005-9D24-584133390A3B}" type="datetimeFigureOut">
              <a:rPr lang="ko-KR" altLang="en-US" smtClean="0"/>
              <a:t>2022-08-25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A07F512-DDF3-4542-A78E-A0F23024E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493F86C-97FC-4807-A225-1C26B4DC8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33FD0-1F4C-43EA-B32B-F6C4521D20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562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C6EEF40-2452-4DC7-AAEE-584B3FD44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B65500B-B5D8-48C4-8C80-7FBB476700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7793DD9-F828-48EF-8A4E-210285776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B24DE-D30C-4005-9D24-584133390A3B}" type="datetimeFigureOut">
              <a:rPr lang="ko-KR" altLang="en-US" smtClean="0"/>
              <a:t>2022-08-25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A03DB0E-567F-47B9-91FF-89AF83DC8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3361EBD-6050-4CBF-AB33-E41B2406B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33FD0-1F4C-43EA-B32B-F6C4521D20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4894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673B0BF8-DC2F-4B13-85D0-4F9C16F623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101416F-AE4F-4D41-B19B-63A9B37FD1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1F38F92-3D8F-439C-BCC6-05C0169A6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B24DE-D30C-4005-9D24-584133390A3B}" type="datetimeFigureOut">
              <a:rPr lang="ko-KR" altLang="en-US" smtClean="0"/>
              <a:t>2022-08-25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8BA2EE8-A540-471B-82D2-E9DD8E8EF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F32CC4D-46FA-43E1-9F48-9514B8C98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33FD0-1F4C-43EA-B32B-F6C4521D20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3520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29512C1-3D98-4F94-A835-3B4A0D1F6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05DB56C-2266-4F0B-8CB0-0AD162FE5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EFB0CA1-A284-4FA5-A424-FEEC4B951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B24DE-D30C-4005-9D24-584133390A3B}" type="datetimeFigureOut">
              <a:rPr lang="ko-KR" altLang="en-US" smtClean="0"/>
              <a:t>2022-08-25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79F4FAC-84A7-4E64-AE9A-DEA630135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520B011-652A-4901-8934-71B07A51B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33FD0-1F4C-43EA-B32B-F6C4521D20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3469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1C7B3D4-9DBA-4080-AB47-31BC2C795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AAD8024-ACEC-4967-AAAA-6D613FE69A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B10C7C2-D351-4A6E-882F-22853DFFC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B24DE-D30C-4005-9D24-584133390A3B}" type="datetimeFigureOut">
              <a:rPr lang="ko-KR" altLang="en-US" smtClean="0"/>
              <a:t>2022-08-25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9736517-6C5D-4B07-8F1F-1D7BEA681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F426840-2A33-4BD0-AFE7-991E1FD5C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33FD0-1F4C-43EA-B32B-F6C4521D20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3708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B22EB12-90EB-4FF0-B2B8-58426F1C9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24547C7-A0BA-4871-A3DF-E70DE360E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A24D752-68B3-4030-9F91-3F027FBC81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22A553B-50E3-4FF1-B735-FD24119B9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B24DE-D30C-4005-9D24-584133390A3B}" type="datetimeFigureOut">
              <a:rPr lang="ko-KR" altLang="en-US" smtClean="0"/>
              <a:t>2022-08-25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5B7CF56-FBE0-48B8-A351-7EA47F59B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74E0DF6-2344-41D5-B8C1-8BAC0188D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33FD0-1F4C-43EA-B32B-F6C4521D20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5718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AC9518E-5FE1-4529-B769-9E0F2F9CF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EF2319A-E542-4733-9077-0350BDC9DD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8AFFB3C-605F-43D4-A2E1-2C21D3A566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8D8C157A-CB3D-46F7-8AEF-646F38059D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C9E6D49-FC7B-4420-9223-AAC7DB195F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7CD3F7F6-17D8-422E-A57B-D55AA14F1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B24DE-D30C-4005-9D24-584133390A3B}" type="datetimeFigureOut">
              <a:rPr lang="ko-KR" altLang="en-US" smtClean="0"/>
              <a:t>2022-08-25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37A4EC1-AD1A-4420-B046-0042FA6AA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D2D99744-0F6D-4698-B54A-E6845089A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33FD0-1F4C-43EA-B32B-F6C4521D20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797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91DD36A-61B1-47A3-BCE0-4B26095D0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BF9DB9A-64C6-4AA2-B319-592DFE622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B24DE-D30C-4005-9D24-584133390A3B}" type="datetimeFigureOut">
              <a:rPr lang="ko-KR" altLang="en-US" smtClean="0"/>
              <a:t>2022-08-25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11A14E35-8F27-405E-A8DA-0B2EC50BE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1216031-C67A-463F-93B8-7F444D886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33FD0-1F4C-43EA-B32B-F6C4521D20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5446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DD1DDCFC-C8D7-4192-BD18-8114B72A5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B24DE-D30C-4005-9D24-584133390A3B}" type="datetimeFigureOut">
              <a:rPr lang="ko-KR" altLang="en-US" smtClean="0"/>
              <a:t>2022-08-25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BEA3BCD5-C74E-4E32-A48D-3F67A4AE9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E3733C6-63DB-4889-931F-BCEE71C3D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33FD0-1F4C-43EA-B32B-F6C4521D20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0934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6FF7EAE-6E33-43EB-8BB3-419D7A75B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C7ADD0A-8BB9-4B8E-97B6-ACF3EB312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2A6F4DA-8222-4578-9641-62D1113662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D425FEB-27F1-4B5F-95B1-B0987572C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B24DE-D30C-4005-9D24-584133390A3B}" type="datetimeFigureOut">
              <a:rPr lang="ko-KR" altLang="en-US" smtClean="0"/>
              <a:t>2022-08-25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CA75BD1-7B53-4FE0-AB9D-175CA9767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7670668-6A9E-4ACE-B3B1-938F7607C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33FD0-1F4C-43EA-B32B-F6C4521D20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829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FD4E035-54B3-427B-AC85-EAB8A227C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0ED2B57-2B22-494F-9704-A0C27DA4E9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8EA12A5-BD98-4864-B2E6-AB2D12B241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15CF6C4-0865-4872-971A-6A01C49C9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B24DE-D30C-4005-9D24-584133390A3B}" type="datetimeFigureOut">
              <a:rPr lang="ko-KR" altLang="en-US" smtClean="0"/>
              <a:t>2022-08-25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0F6EB2D-C07B-4DBB-B1A7-4C26D499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0283264-95C6-4D97-A018-D707263F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33FD0-1F4C-43EA-B32B-F6C4521D20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5689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162698E2-8358-4D52-9C92-08C646D53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D2DDCBB-269C-478C-B6DF-FF7C075D0C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59AC95D-5180-4307-A38A-B8A7771137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B24DE-D30C-4005-9D24-584133390A3B}" type="datetimeFigureOut">
              <a:rPr lang="ko-KR" altLang="en-US" smtClean="0"/>
              <a:t>2022-08-25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A3AB3AC-B6B1-4B26-9369-4EB8F1F48D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CDAB3D3-0843-4C83-908F-E7D37F8D9B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33FD0-1F4C-43EA-B32B-F6C4521D20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5271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64FE3B5E-6B8E-4964-B619-1ADA02332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3187"/>
            <a:ext cx="4435734" cy="6662099"/>
          </a:xfrm>
          <a:prstGeom prst="rect">
            <a:avLst/>
          </a:prstGeom>
        </p:spPr>
      </p:pic>
      <p:sp>
        <p:nvSpPr>
          <p:cNvPr id="6" name="제목 5">
            <a:extLst>
              <a:ext uri="{FF2B5EF4-FFF2-40B4-BE49-F238E27FC236}">
                <a16:creationId xmlns:a16="http://schemas.microsoft.com/office/drawing/2014/main" id="{51994724-0FDF-1388-E03D-B8023C1CE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411788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8" name="텍스트 개체 틀 7">
            <a:extLst>
              <a:ext uri="{FF2B5EF4-FFF2-40B4-BE49-F238E27FC236}">
                <a16:creationId xmlns:a16="http://schemas.microsoft.com/office/drawing/2014/main" id="{364BE343-5245-63C0-4EA0-F3FDF1FBB5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4000" y="457200"/>
            <a:ext cx="5842000" cy="6032500"/>
          </a:xfrm>
        </p:spPr>
        <p:txBody>
          <a:bodyPr>
            <a:normAutofit/>
          </a:bodyPr>
          <a:lstStyle/>
          <a:p>
            <a:pPr algn="ctr"/>
            <a:r>
              <a:rPr lang="ja-JP" altLang="en-US" sz="7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佐渡鉱山　</a:t>
            </a:r>
            <a:endParaRPr lang="en-US" altLang="ja-JP" sz="7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7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朝鮮人</a:t>
            </a:r>
            <a:r>
              <a:rPr lang="ko-KR" altLang="en-US" sz="7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의</a:t>
            </a:r>
            <a:r>
              <a:rPr lang="ko-KR" altLang="en-US" sz="7200" dirty="0">
                <a:latin typeface="ＭＳ Ｐゴシック" panose="020B0600070205080204" pitchFamily="50" charset="-128"/>
              </a:rPr>
              <a:t> </a:t>
            </a:r>
            <a:br>
              <a:rPr lang="en-US" altLang="ko-KR" sz="7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7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労働</a:t>
            </a:r>
            <a:r>
              <a:rPr lang="ko-KR" altLang="en-US" sz="7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과 </a:t>
            </a:r>
            <a:r>
              <a:rPr lang="ja-JP" altLang="en-US" sz="7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日常</a:t>
            </a:r>
            <a:endParaRPr lang="en-US" altLang="ja-JP" sz="7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en-US" altLang="ko-KR" sz="4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5400" dirty="0">
                <a:solidFill>
                  <a:srgbClr val="0F111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李 宇衍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80251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FE49FCA-C3D5-43B1-8405-F23E92C1CA1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14400" y="338137"/>
            <a:ext cx="10515600" cy="1325563"/>
          </a:xfrm>
        </p:spPr>
        <p:txBody>
          <a:bodyPr/>
          <a:lstStyle/>
          <a:p>
            <a:pPr algn="ctr"/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朝鮮人労働者　渡日経路</a:t>
            </a:r>
            <a:endParaRPr lang="ko-KR" altLang="en-US" dirty="0">
              <a:latin typeface="ＭＳ Ｐゴシック" panose="020B0600070205080204" pitchFamily="50" charset="-128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39571A6-DC28-4C7A-B5C4-356F754B68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04900" y="1663700"/>
            <a:ext cx="10134600" cy="5003318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「人間 </a:t>
            </a:r>
            <a:r>
              <a:rPr lang="ko-KR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사냥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」「誘拐」「拉致」</a:t>
            </a:r>
            <a:r>
              <a:rPr lang="ko-KR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는 없거나 극히 예외적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。</a:t>
            </a:r>
            <a:endParaRPr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“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強制連行</a:t>
            </a:r>
            <a:r>
              <a:rPr lang="en-US" altLang="ko-KR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”</a:t>
            </a:r>
            <a:r>
              <a:rPr lang="ko-KR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이라는 일부의 증언</a:t>
            </a:r>
            <a:endParaRPr lang="en-US" altLang="ko-KR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計画的、組織的、体系的</a:t>
            </a:r>
            <a:r>
              <a:rPr lang="ko-KR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이 아니라 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突発的、個人的、逸脱的</a:t>
            </a:r>
            <a:endParaRPr lang="en-US" altLang="ko-KR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ko-KR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면사무소 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職員、駐在所 警察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,</a:t>
            </a:r>
            <a:r>
              <a:rPr lang="ko-KR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같은 촌락</a:t>
            </a:r>
            <a:r>
              <a:rPr lang="en-US" altLang="ko-KR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, </a:t>
            </a:r>
            <a:r>
              <a:rPr lang="ko-KR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인근 촌락의 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朝鮮人</a:t>
            </a:r>
            <a:endParaRPr lang="en-US" altLang="ko-KR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韓国戦争 当時</a:t>
            </a:r>
            <a:r>
              <a:rPr lang="ko-KR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ko-KR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“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街頭徴用</a:t>
            </a:r>
            <a:r>
              <a:rPr lang="en-US" altLang="ko-KR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”, “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街頭徴兵</a:t>
            </a:r>
            <a:r>
              <a:rPr lang="en-US" altLang="ko-KR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”</a:t>
            </a:r>
            <a:r>
              <a:rPr lang="ko-KR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의 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記憶</a:t>
            </a:r>
            <a:r>
              <a:rPr lang="ko-KR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과 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混同</a:t>
            </a:r>
            <a:endParaRPr lang="en-US" altLang="ko-KR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0156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A4C4062-6EBA-09B8-DE69-89FBF1CC5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1709738"/>
            <a:ext cx="11518900" cy="2852737"/>
          </a:xfrm>
        </p:spPr>
        <p:txBody>
          <a:bodyPr/>
          <a:lstStyle/>
          <a:p>
            <a:pPr algn="ctr"/>
            <a:r>
              <a:rPr lang="en-US" altLang="ko-KR" dirty="0"/>
              <a:t>3. </a:t>
            </a:r>
            <a:r>
              <a:rPr lang="ja-JP" alt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「</a:t>
            </a:r>
            <a:r>
              <a:rPr lang="ko-KR" alt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하늘 아래 새로운 것은 없다</a:t>
            </a:r>
            <a:r>
              <a:rPr lang="ja-JP" alt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」</a:t>
            </a:r>
            <a:br>
              <a:rPr lang="en-US" altLang="ko-KR" dirty="0">
                <a:latin typeface="MS UI Gothic" panose="020B0600070205080204" pitchFamily="34" charset="-128"/>
                <a:ea typeface="MS UI Gothic" panose="020B0600070205080204" pitchFamily="34" charset="-128"/>
              </a:rPr>
            </a:br>
            <a:r>
              <a:rPr lang="ja-JP" alt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戦時動員</a:t>
            </a:r>
            <a:r>
              <a:rPr lang="ko-KR" alt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의 </a:t>
            </a:r>
            <a:r>
              <a:rPr lang="ja-JP" alt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戦史</a:t>
            </a:r>
            <a:endParaRPr lang="ko-KR" altLang="en-US" dirty="0">
              <a:latin typeface="MS UI Gothic" panose="020B0600070205080204" pitchFamily="34" charset="-128"/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F18A7C0-EB20-257E-95B1-5DC327E20E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45589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1D5BC6-F0DB-4B6F-8B48-B68D26CD2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ja-JP" altLang="en-US" dirty="0">
                <a:latin typeface="MS Gothic" panose="020B0609070205080204" pitchFamily="49" charset="-128"/>
                <a:ea typeface="MS Gothic" panose="020B0609070205080204" pitchFamily="49" charset="-128"/>
              </a:rPr>
              <a:t>戦時労働力移動 </a:t>
            </a:r>
            <a:r>
              <a:rPr lang="ko-KR" altLang="en-US" dirty="0">
                <a:latin typeface="MS Gothic" panose="020B0609070205080204" pitchFamily="49" charset="-128"/>
                <a:ea typeface="MS Gothic" panose="020B0609070205080204" pitchFamily="49" charset="-128"/>
              </a:rPr>
              <a:t>이전의 </a:t>
            </a:r>
            <a:r>
              <a:rPr lang="ja-JP" altLang="en-US" dirty="0">
                <a:latin typeface="MS Gothic" panose="020B0609070205080204" pitchFamily="49" charset="-128"/>
                <a:ea typeface="MS Gothic" panose="020B0609070205080204" pitchFamily="49" charset="-128"/>
              </a:rPr>
              <a:t>平時労働移民</a:t>
            </a:r>
            <a:endParaRPr lang="ko-KR" altLang="en-US" dirty="0">
              <a:latin typeface="MS Gothic" panose="020B0609070205080204" pitchFamily="49" charset="-128"/>
            </a:endParaRPr>
          </a:p>
        </p:txBody>
      </p:sp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28CE51BE-D3FE-40C0-9604-54ECF64448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2202966"/>
              </p:ext>
            </p:extLst>
          </p:nvPr>
        </p:nvGraphicFramePr>
        <p:xfrm>
          <a:off x="2053882" y="1690686"/>
          <a:ext cx="8271218" cy="4320002"/>
        </p:xfrm>
        <a:graphic>
          <a:graphicData uri="http://schemas.openxmlformats.org/drawingml/2006/table">
            <a:tbl>
              <a:tblPr/>
              <a:tblGrid>
                <a:gridCol w="1413274">
                  <a:extLst>
                    <a:ext uri="{9D8B030D-6E8A-4147-A177-3AD203B41FA5}">
                      <a16:colId xmlns:a16="http://schemas.microsoft.com/office/drawing/2014/main" val="2485353103"/>
                    </a:ext>
                  </a:extLst>
                </a:gridCol>
                <a:gridCol w="1523621">
                  <a:extLst>
                    <a:ext uri="{9D8B030D-6E8A-4147-A177-3AD203B41FA5}">
                      <a16:colId xmlns:a16="http://schemas.microsoft.com/office/drawing/2014/main" val="1877728995"/>
                    </a:ext>
                  </a:extLst>
                </a:gridCol>
                <a:gridCol w="1523621">
                  <a:extLst>
                    <a:ext uri="{9D8B030D-6E8A-4147-A177-3AD203B41FA5}">
                      <a16:colId xmlns:a16="http://schemas.microsoft.com/office/drawing/2014/main" val="334957115"/>
                    </a:ext>
                  </a:extLst>
                </a:gridCol>
                <a:gridCol w="1535588">
                  <a:extLst>
                    <a:ext uri="{9D8B030D-6E8A-4147-A177-3AD203B41FA5}">
                      <a16:colId xmlns:a16="http://schemas.microsoft.com/office/drawing/2014/main" val="1243205036"/>
                    </a:ext>
                  </a:extLst>
                </a:gridCol>
                <a:gridCol w="2275114">
                  <a:extLst>
                    <a:ext uri="{9D8B030D-6E8A-4147-A177-3AD203B41FA5}">
                      <a16:colId xmlns:a16="http://schemas.microsoft.com/office/drawing/2014/main" val="3833232897"/>
                    </a:ext>
                  </a:extLst>
                </a:gridCol>
              </a:tblGrid>
              <a:tr h="66990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　</a:t>
                      </a:r>
                      <a:endParaRPr lang="ko-KR" altLang="en-US" sz="24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2400" b="1" kern="0" spc="0" dirty="0"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鉱業</a:t>
                      </a:r>
                      <a:endParaRPr lang="ko-KR" altLang="en-US" sz="2400" b="1" kern="0" spc="0" dirty="0">
                        <a:solidFill>
                          <a:srgbClr val="000000"/>
                        </a:solidFill>
                        <a:effectLst/>
                        <a:latin typeface="MS Gothic" panose="020B0609070205080204" pitchFamily="49" charset="-128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2400" b="1" kern="0" spc="0" dirty="0"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建設業</a:t>
                      </a:r>
                      <a:endParaRPr lang="ko-KR" altLang="en-US" sz="2400" b="1" kern="0" spc="0" dirty="0">
                        <a:solidFill>
                          <a:srgbClr val="000000"/>
                        </a:solidFill>
                        <a:effectLst/>
                        <a:latin typeface="MS Gothic" panose="020B0609070205080204" pitchFamily="49" charset="-128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kern="0" spc="0" dirty="0"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  <a:ea typeface="함초롬돋움" panose="020B0604000101010101" pitchFamily="50" charset="-127"/>
                        </a:rPr>
                        <a:t>小計</a:t>
                      </a:r>
                      <a:endParaRPr lang="ko-KR" altLang="en-US" sz="2400" b="1" kern="0" spc="0" dirty="0">
                        <a:solidFill>
                          <a:srgbClr val="000000"/>
                        </a:solidFill>
                        <a:effectLst/>
                        <a:latin typeface="MS Gothic" panose="020B0609070205080204" pitchFamily="49" charset="-128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2400" b="1" kern="0" spc="0" dirty="0"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在住者 総数</a:t>
                      </a:r>
                      <a:endParaRPr lang="ko-KR" altLang="en-US" sz="2400" b="1" kern="0" spc="0" dirty="0">
                        <a:solidFill>
                          <a:srgbClr val="000000"/>
                        </a:solidFill>
                        <a:effectLst/>
                        <a:latin typeface="MS Gothic" panose="020B0609070205080204" pitchFamily="49" charset="-128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7157497"/>
                  </a:ext>
                </a:extLst>
              </a:tr>
              <a:tr h="613509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1920</a:t>
                      </a:r>
                      <a:endParaRPr lang="en-US" sz="24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5,534</a:t>
                      </a:r>
                      <a:r>
                        <a:rPr lang="en-US" sz="24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 </a:t>
                      </a:r>
                      <a:endParaRPr lang="en-US" sz="24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7,290 </a:t>
                      </a:r>
                      <a:endParaRPr lang="en-US" sz="24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14,744 </a:t>
                      </a:r>
                      <a:endParaRPr lang="en-US" sz="24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35,214 </a:t>
                      </a:r>
                      <a:endParaRPr lang="en-US" sz="2400" kern="0" spc="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함초롬바탕" panose="02030604000101010101" pitchFamily="18" charset="-127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27797"/>
                  </a:ext>
                </a:extLst>
              </a:tr>
              <a:tr h="59803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15.7 </a:t>
                      </a:r>
                      <a:endParaRPr lang="en-US" sz="24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20.7 </a:t>
                      </a:r>
                      <a:endParaRPr lang="en-US" sz="24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41.9 </a:t>
                      </a:r>
                      <a:endParaRPr lang="en-US" sz="24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100.0 </a:t>
                      </a:r>
                      <a:endParaRPr lang="en-US" sz="24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1277280"/>
                  </a:ext>
                </a:extLst>
              </a:tr>
              <a:tr h="613509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1930</a:t>
                      </a:r>
                      <a:endParaRPr lang="en-US" sz="24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16,304</a:t>
                      </a:r>
                      <a:r>
                        <a:rPr lang="en-US" sz="24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 </a:t>
                      </a:r>
                      <a:endParaRPr lang="en-US" sz="24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63,770 </a:t>
                      </a:r>
                      <a:endParaRPr lang="en-US" sz="24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82,004 </a:t>
                      </a:r>
                      <a:endParaRPr lang="en-US" sz="24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260,010</a:t>
                      </a:r>
                      <a:r>
                        <a:rPr lang="en-US" sz="24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 </a:t>
                      </a:r>
                      <a:endParaRPr lang="en-US" sz="24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079551"/>
                  </a:ext>
                </a:extLst>
              </a:tr>
              <a:tr h="61350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6.3 </a:t>
                      </a:r>
                      <a:endParaRPr lang="en-US" sz="24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24.5 </a:t>
                      </a:r>
                      <a:endParaRPr lang="en-US" sz="24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31.5 </a:t>
                      </a:r>
                      <a:endParaRPr lang="en-US" sz="24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100.0 </a:t>
                      </a:r>
                      <a:endParaRPr lang="en-US" sz="24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1830585"/>
                  </a:ext>
                </a:extLst>
              </a:tr>
              <a:tr h="598033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1940</a:t>
                      </a:r>
                      <a:endParaRPr lang="en-US" sz="24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68,636</a:t>
                      </a:r>
                      <a:r>
                        <a:rPr lang="en-US" sz="24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 </a:t>
                      </a:r>
                      <a:endParaRPr lang="en-US" sz="24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100,258 </a:t>
                      </a:r>
                      <a:endParaRPr lang="en-US" sz="24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170,834 </a:t>
                      </a:r>
                      <a:endParaRPr lang="en-US" sz="24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523,293</a:t>
                      </a:r>
                      <a:r>
                        <a:rPr lang="en-US" sz="24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 </a:t>
                      </a:r>
                      <a:endParaRPr lang="en-US" sz="24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1904208"/>
                  </a:ext>
                </a:extLst>
              </a:tr>
              <a:tr h="61350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13.1 </a:t>
                      </a:r>
                      <a:endParaRPr lang="en-US" sz="24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19.2 </a:t>
                      </a:r>
                      <a:endParaRPr lang="en-US" sz="24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32.6 </a:t>
                      </a:r>
                      <a:endParaRPr lang="en-US" sz="24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100.0 </a:t>
                      </a:r>
                      <a:endParaRPr lang="en-US" sz="24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4971896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37E66143-FA45-486F-81B9-A1C551DF2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197077" y="-197342"/>
            <a:ext cx="2216176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4400"/>
          </a:p>
        </p:txBody>
      </p:sp>
    </p:spTree>
    <p:extLst>
      <p:ext uri="{BB962C8B-B14F-4D97-AF65-F5344CB8AC3E}">
        <p14:creationId xmlns:p14="http://schemas.microsoft.com/office/powerpoint/2010/main" val="1091447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>
            <a:extLst>
              <a:ext uri="{FF2B5EF4-FFF2-40B4-BE49-F238E27FC236}">
                <a16:creationId xmlns:a16="http://schemas.microsoft.com/office/drawing/2014/main" id="{9125DA77-C42B-491A-B0D3-6C22EE3A8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372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ja-JP" altLang="en-US" sz="3200" dirty="0">
                <a:latin typeface="MS Gothic" panose="020B0609070205080204" pitchFamily="49" charset="-128"/>
                <a:ea typeface="MS Gothic" panose="020B0609070205080204" pitchFamily="49" charset="-128"/>
              </a:rPr>
              <a:t>戦前移住朝鮮人</a:t>
            </a:r>
            <a:r>
              <a:rPr lang="ko-KR" altLang="en-US" sz="3200" dirty="0">
                <a:latin typeface="MS Gothic" panose="020B0609070205080204" pitchFamily="49" charset="-128"/>
                <a:ea typeface="MS Gothic" panose="020B0609070205080204" pitchFamily="49" charset="-128"/>
              </a:rPr>
              <a:t>의 </a:t>
            </a:r>
            <a:r>
              <a:rPr lang="ja-JP" altLang="en-US" sz="3200" dirty="0">
                <a:latin typeface="MS Gothic" panose="020B0609070205080204" pitchFamily="49" charset="-128"/>
                <a:ea typeface="MS Gothic" panose="020B0609070205080204" pitchFamily="49" charset="-128"/>
              </a:rPr>
              <a:t>存在</a:t>
            </a:r>
            <a:r>
              <a:rPr lang="en-US" altLang="ko-KR" sz="3200" dirty="0">
                <a:latin typeface="MS Gothic" panose="020B0609070205080204" pitchFamily="49" charset="-128"/>
                <a:ea typeface="MS Gothic" panose="020B0609070205080204" pitchFamily="49" charset="-128"/>
              </a:rPr>
              <a:t>(</a:t>
            </a:r>
            <a:r>
              <a:rPr lang="ja-JP" altLang="en-US" sz="3200" dirty="0">
                <a:latin typeface="MS Gothic" panose="020B0609070205080204" pitchFamily="49" charset="-128"/>
                <a:ea typeface="MS Gothic" panose="020B0609070205080204" pitchFamily="49" charset="-128"/>
              </a:rPr>
              <a:t>全国炭鉱</a:t>
            </a:r>
            <a:r>
              <a:rPr lang="en-US" altLang="ko-KR" sz="3200" dirty="0">
                <a:latin typeface="MS Gothic" panose="020B0609070205080204" pitchFamily="49" charset="-128"/>
                <a:ea typeface="MS Gothic" panose="020B0609070205080204" pitchFamily="49" charset="-128"/>
              </a:rPr>
              <a:t>)</a:t>
            </a:r>
            <a:endParaRPr lang="ko-KR" altLang="en-US" sz="3200" dirty="0">
              <a:latin typeface="MS Gothic" panose="020B0609070205080204" pitchFamily="49" charset="-128"/>
            </a:endParaRPr>
          </a:p>
        </p:txBody>
      </p:sp>
      <p:graphicFrame>
        <p:nvGraphicFramePr>
          <p:cNvPr id="8" name="내용 개체 틀 7">
            <a:extLst>
              <a:ext uri="{FF2B5EF4-FFF2-40B4-BE49-F238E27FC236}">
                <a16:creationId xmlns:a16="http://schemas.microsoft.com/office/drawing/2014/main" id="{5652274D-49DB-4E9D-B7D4-17A33A4BD2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5478292"/>
              </p:ext>
            </p:extLst>
          </p:nvPr>
        </p:nvGraphicFramePr>
        <p:xfrm>
          <a:off x="400050" y="922559"/>
          <a:ext cx="11430000" cy="5425440"/>
        </p:xfrm>
        <a:graphic>
          <a:graphicData uri="http://schemas.openxmlformats.org/drawingml/2006/table">
            <a:tbl>
              <a:tblPr/>
              <a:tblGrid>
                <a:gridCol w="1428750">
                  <a:extLst>
                    <a:ext uri="{9D8B030D-6E8A-4147-A177-3AD203B41FA5}">
                      <a16:colId xmlns:a16="http://schemas.microsoft.com/office/drawing/2014/main" val="2816709320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4042752690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858940649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159500937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847118900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483005036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468911735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3799579143"/>
                    </a:ext>
                  </a:extLst>
                </a:gridCol>
              </a:tblGrid>
              <a:tr h="394382">
                <a:tc rowSpan="2"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맑은 고딕" panose="020B0503020000020004" pitchFamily="50" charset="-127"/>
                        </a:rPr>
                        <a:t>　</a:t>
                      </a:r>
                      <a:endParaRPr lang="ko-KR" altLang="en-US" sz="3600" kern="0" spc="0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2400" kern="0" spc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内地一般</a:t>
                      </a: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맑은 고딕" panose="020B0503020000020004" pitchFamily="50" charset="-127"/>
                        </a:rPr>
                        <a:t> </a:t>
                      </a:r>
                      <a:endParaRPr lang="ko-KR" altLang="en-US" sz="3600" kern="0" spc="0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2000" kern="0" spc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朝鮮人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2400" kern="0" spc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맑은 고딕" panose="020B0503020000020004" pitchFamily="50" charset="-127"/>
                        </a:rPr>
                        <a:t>短期</a:t>
                      </a: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highlight>
                            <a:srgbClr val="FF0000"/>
                          </a:highlight>
                          <a:latin typeface="ＭＳ Ｐゴシック" panose="020B0600070205080204" pitchFamily="50" charset="-128"/>
                          <a:ea typeface="맑은 고딕" panose="020B0503020000020004" pitchFamily="50" charset="-127"/>
                        </a:rPr>
                        <a:t> 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맑은 고딕" panose="020B0503020000020004" pitchFamily="50" charset="-127"/>
                        </a:rPr>
                        <a:t>計 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7350313"/>
                  </a:ext>
                </a:extLst>
              </a:tr>
              <a:tr h="45505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2400" kern="0" spc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既住</a:t>
                      </a: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맑은 고딕" panose="020B0503020000020004" pitchFamily="50" charset="-127"/>
                        </a:rPr>
                        <a:t> 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2400" kern="0" spc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移入</a:t>
                      </a:r>
                      <a:endParaRPr lang="ko-KR" altLang="en-US" sz="2400" kern="0" spc="0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2400" kern="0" spc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小計</a:t>
                      </a: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맑은 고딕" panose="020B0503020000020004" pitchFamily="50" charset="-127"/>
                        </a:rPr>
                        <a:t> 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2400" kern="0" spc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既住</a:t>
                      </a:r>
                      <a:r>
                        <a:rPr lang="en-US" altLang="ko-KR" sz="2400" kern="0" spc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(%) </a:t>
                      </a:r>
                      <a:endParaRPr lang="ko-KR" altLang="en-US" sz="3600" kern="0" spc="0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3045659"/>
                  </a:ext>
                </a:extLst>
              </a:tr>
              <a:tr h="455056">
                <a:tc rowSpan="2">
                  <a:txBody>
                    <a:bodyPr/>
                    <a:lstStyle/>
                    <a:p>
                      <a:pPr marL="0" marR="0" indent="0" algn="l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1942.10.</a:t>
                      </a:r>
                      <a:endParaRPr lang="en-US" sz="3600" kern="0" spc="0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266,654 </a:t>
                      </a:r>
                      <a:endParaRPr lang="en-US" sz="3600" kern="0" spc="0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14,830 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63,943 </a:t>
                      </a:r>
                      <a:endParaRPr lang="en-US" sz="3600" kern="0" spc="0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78,773 </a:t>
                      </a:r>
                      <a:endParaRPr lang="en-US" sz="3600" kern="0" spc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18.8</a:t>
                      </a:r>
                      <a:endParaRPr lang="en-US" sz="3600" kern="0" spc="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2,419 </a:t>
                      </a:r>
                      <a:endParaRPr lang="en-US" sz="3600" kern="0" spc="0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347,876 </a:t>
                      </a:r>
                      <a:endParaRPr lang="en-US" sz="3600" kern="0" spc="0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4391184"/>
                  </a:ext>
                </a:extLst>
              </a:tr>
              <a:tr h="45505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76.7 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4.3 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18.4 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22.6 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0.7 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100.0 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6090460"/>
                  </a:ext>
                </a:extLst>
              </a:tr>
              <a:tr h="455056">
                <a:tc rowSpan="2">
                  <a:txBody>
                    <a:bodyPr/>
                    <a:lstStyle/>
                    <a:p>
                      <a:pPr marL="0" marR="0" indent="0" algn="l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1943.04.</a:t>
                      </a:r>
                      <a:endParaRPr lang="en-US" sz="3600" kern="0" spc="0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257,477 </a:t>
                      </a:r>
                      <a:endParaRPr lang="en-US" sz="3600" kern="0" spc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17,008 </a:t>
                      </a:r>
                      <a:endParaRPr lang="en-US" sz="3600" kern="0" spc="0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85,696 </a:t>
                      </a:r>
                      <a:endParaRPr lang="en-US" sz="3600" kern="0" spc="0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102,704 </a:t>
                      </a:r>
                      <a:endParaRPr lang="en-US" sz="3600" kern="0" spc="0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16.6</a:t>
                      </a:r>
                      <a:endParaRPr lang="en-US" sz="3600" kern="0" spc="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10,905 </a:t>
                      </a:r>
                      <a:endParaRPr lang="en-US" sz="3600" kern="0" spc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372,319 </a:t>
                      </a:r>
                      <a:endParaRPr lang="en-US" sz="3600" kern="0" spc="0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5307895"/>
                  </a:ext>
                </a:extLst>
              </a:tr>
              <a:tr h="45505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69.2 </a:t>
                      </a:r>
                      <a:endParaRPr lang="en-US" sz="3600" kern="0" spc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4.6</a:t>
                      </a:r>
                      <a:endParaRPr lang="en-US" sz="3600" kern="0" spc="0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23.0 </a:t>
                      </a:r>
                      <a:endParaRPr lang="en-US" sz="3600" kern="0" spc="0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27.6 </a:t>
                      </a:r>
                      <a:endParaRPr lang="en-US" sz="3600" kern="0" spc="0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2.9 </a:t>
                      </a:r>
                      <a:endParaRPr lang="en-US" sz="3600" kern="0" spc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100.0 </a:t>
                      </a:r>
                      <a:endParaRPr lang="en-US" sz="3600" kern="0" spc="0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4892668"/>
                  </a:ext>
                </a:extLst>
              </a:tr>
              <a:tr h="455056">
                <a:tc rowSpan="2">
                  <a:txBody>
                    <a:bodyPr/>
                    <a:lstStyle/>
                    <a:p>
                      <a:pPr marL="0" marR="0" indent="0" algn="l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1943.10.</a:t>
                      </a:r>
                      <a:endParaRPr lang="en-US" sz="3600" kern="0" spc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244,868 </a:t>
                      </a:r>
                      <a:endParaRPr lang="en-US" sz="3600" kern="0" spc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15,663 </a:t>
                      </a:r>
                      <a:endParaRPr lang="en-US" sz="3600" kern="0" spc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95,362 </a:t>
                      </a:r>
                      <a:endParaRPr lang="en-US" sz="3600" kern="0" spc="0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111,025 </a:t>
                      </a:r>
                      <a:endParaRPr lang="en-US" sz="3600" kern="0" spc="0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14.1</a:t>
                      </a:r>
                      <a:endParaRPr lang="en-US" sz="3600" kern="0" spc="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10,896 </a:t>
                      </a:r>
                      <a:endParaRPr lang="en-US" sz="3600" kern="0" spc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369,859 </a:t>
                      </a:r>
                      <a:endParaRPr lang="en-US" sz="3600" kern="0" spc="0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5069862"/>
                  </a:ext>
                </a:extLst>
              </a:tr>
              <a:tr h="45505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66.2 </a:t>
                      </a:r>
                      <a:endParaRPr lang="en-US" sz="3600" kern="0" spc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4.2 </a:t>
                      </a:r>
                      <a:endParaRPr lang="en-US" sz="3600" kern="0" spc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25.8 </a:t>
                      </a:r>
                      <a:endParaRPr lang="en-US" sz="3600" kern="0" spc="0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30.0 </a:t>
                      </a:r>
                      <a:endParaRPr lang="en-US" sz="3600" kern="0" spc="0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2.9 </a:t>
                      </a:r>
                      <a:endParaRPr lang="en-US" sz="3600" kern="0" spc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100.0 </a:t>
                      </a:r>
                      <a:endParaRPr lang="en-US" sz="3600" kern="0" spc="0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0603887"/>
                  </a:ext>
                </a:extLst>
              </a:tr>
              <a:tr h="455056">
                <a:tc rowSpan="2">
                  <a:txBody>
                    <a:bodyPr/>
                    <a:lstStyle/>
                    <a:p>
                      <a:pPr marL="0" marR="0" indent="0" algn="l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1944.04.</a:t>
                      </a:r>
                      <a:endParaRPr lang="en-US" sz="3600" kern="0" spc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243,935 </a:t>
                      </a:r>
                      <a:endParaRPr lang="en-US" sz="3600" kern="0" spc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15,712 </a:t>
                      </a:r>
                      <a:endParaRPr lang="en-US" sz="3600" kern="0" spc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109,520 </a:t>
                      </a:r>
                      <a:endParaRPr lang="en-US" sz="3600" kern="0" spc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125,232 </a:t>
                      </a:r>
                      <a:endParaRPr lang="en-US" sz="3600" kern="0" spc="0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12.5</a:t>
                      </a:r>
                      <a:endParaRPr lang="en-US" sz="3600" kern="0" spc="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21,030 </a:t>
                      </a:r>
                      <a:endParaRPr lang="en-US" sz="3600" kern="0" spc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394,034 </a:t>
                      </a:r>
                      <a:endParaRPr lang="en-US" sz="3600" kern="0" spc="0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3777393"/>
                  </a:ext>
                </a:extLst>
              </a:tr>
              <a:tr h="45505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61.9 </a:t>
                      </a:r>
                      <a:endParaRPr lang="en-US" sz="3600" kern="0" spc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4.0 </a:t>
                      </a:r>
                      <a:endParaRPr lang="en-US" sz="3600" kern="0" spc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27.8 </a:t>
                      </a:r>
                      <a:endParaRPr lang="en-US" sz="3600" kern="0" spc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31.8 </a:t>
                      </a:r>
                      <a:endParaRPr lang="en-US" sz="3600" kern="0" spc="0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5.3 </a:t>
                      </a:r>
                      <a:endParaRPr lang="en-US" sz="3600" kern="0" spc="0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100.0 </a:t>
                      </a:r>
                      <a:endParaRPr lang="en-US" sz="3600" kern="0" spc="0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9606628"/>
                  </a:ext>
                </a:extLst>
              </a:tr>
              <a:tr h="455056">
                <a:tc rowSpan="2">
                  <a:txBody>
                    <a:bodyPr/>
                    <a:lstStyle/>
                    <a:p>
                      <a:pPr marL="0" marR="0" indent="0" algn="l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1944.10.</a:t>
                      </a:r>
                      <a:endParaRPr lang="en-US" sz="3600" kern="0" spc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236,299 </a:t>
                      </a:r>
                      <a:endParaRPr lang="en-US" sz="3600" kern="0" spc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14,295 </a:t>
                      </a:r>
                      <a:endParaRPr lang="en-US" sz="3600" kern="0" spc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120,182 </a:t>
                      </a:r>
                      <a:endParaRPr lang="en-US" sz="3600" kern="0" spc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134,477 </a:t>
                      </a:r>
                      <a:endParaRPr lang="en-US" sz="3600" kern="0" spc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10.6</a:t>
                      </a:r>
                      <a:endParaRPr lang="en-US" sz="3600" kern="0" spc="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26,099 </a:t>
                      </a:r>
                      <a:endParaRPr lang="en-US" sz="3600" kern="0" spc="0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408,159 </a:t>
                      </a:r>
                      <a:endParaRPr lang="en-US" sz="3600" kern="0" spc="0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6943648"/>
                  </a:ext>
                </a:extLst>
              </a:tr>
              <a:tr h="45505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57.9 </a:t>
                      </a:r>
                      <a:endParaRPr lang="en-US" sz="3600" kern="0" spc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3.5 </a:t>
                      </a:r>
                      <a:endParaRPr lang="en-US" sz="3600" kern="0" spc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29.4 </a:t>
                      </a:r>
                      <a:endParaRPr lang="en-US" sz="3600" kern="0" spc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32.9 </a:t>
                      </a:r>
                      <a:endParaRPr lang="en-US" sz="3600" kern="0" spc="0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6.4 </a:t>
                      </a:r>
                      <a:endParaRPr lang="en-US" sz="3600" kern="0" spc="0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100.0 </a:t>
                      </a:r>
                      <a:endParaRPr lang="en-US" sz="3600" kern="0" spc="0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4120934"/>
                  </a:ext>
                </a:extLst>
              </a:tr>
            </a:tbl>
          </a:graphicData>
        </a:graphic>
      </p:graphicFrame>
      <p:sp>
        <p:nvSpPr>
          <p:cNvPr id="9" name="Rectangle 2">
            <a:extLst>
              <a:ext uri="{FF2B5EF4-FFF2-40B4-BE49-F238E27FC236}">
                <a16:creationId xmlns:a16="http://schemas.microsoft.com/office/drawing/2014/main" id="{71D64820-DD1C-4604-9B88-79D7FCDA1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445230" y="-75295"/>
            <a:ext cx="2139249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3200"/>
          </a:p>
        </p:txBody>
      </p:sp>
    </p:spTree>
    <p:extLst>
      <p:ext uri="{BB962C8B-B14F-4D97-AF65-F5344CB8AC3E}">
        <p14:creationId xmlns:p14="http://schemas.microsoft.com/office/powerpoint/2010/main" val="4027059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1D5BC6-F0DB-4B6F-8B48-B68D26CD2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佐渡鉱山</a:t>
            </a:r>
            <a:r>
              <a:rPr lang="ko-KR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의</a:t>
            </a:r>
            <a:r>
              <a:rPr lang="ko-KR" altLang="en-US" dirty="0">
                <a:latin typeface="ＭＳ Ｐゴシック" panose="020B0600070205080204" pitchFamily="50" charset="-128"/>
              </a:rPr>
              <a:t> </a:t>
            </a:r>
            <a:r>
              <a:rPr lang="en-US" altLang="ko-KR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“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既住朝鮮人</a:t>
            </a:r>
            <a:r>
              <a:rPr lang="en-US" altLang="ko-KR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”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：</a:t>
            </a:r>
            <a:r>
              <a:rPr lang="en-US" altLang="ko-KR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br>
              <a:rPr lang="en-US" altLang="ko-KR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戦時移住 以前 平時労働移民</a:t>
            </a:r>
            <a:endParaRPr lang="ko-KR" altLang="en-US" dirty="0">
              <a:latin typeface="ＭＳ Ｐゴシック" panose="020B0600070205080204" pitchFamily="50" charset="-128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40E49C5-C62A-47BC-A330-3A2F3533B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ko-KR" altLang="en-US" sz="3500" kern="0" spc="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</a:rPr>
              <a:t>広瀬</a:t>
            </a:r>
            <a:r>
              <a:rPr lang="en-US" altLang="ko-KR" sz="3500" kern="0" spc="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(2000),  p.2, 7, </a:t>
            </a:r>
            <a:r>
              <a:rPr lang="ja-JP" altLang="en-US" sz="3500" kern="0" spc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佐渡鉱山学校 </a:t>
            </a:r>
            <a:r>
              <a:rPr lang="en-US" altLang="ko-KR" sz="3500" kern="0" spc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1889</a:t>
            </a:r>
            <a:r>
              <a:rPr lang="ja-JP" altLang="en-US" sz="3500" kern="0" spc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年開校、</a:t>
            </a:r>
            <a:r>
              <a:rPr lang="en-US" altLang="ja-JP" sz="3500" kern="0" spc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</a:t>
            </a:r>
            <a:r>
              <a:rPr lang="ja-JP" altLang="en-US" sz="3500" kern="0" spc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期生 全体 入学生 </a:t>
            </a:r>
            <a:r>
              <a:rPr lang="en-US" altLang="ko-KR" sz="3500" kern="0" spc="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128</a:t>
            </a:r>
            <a:r>
              <a:rPr lang="ja-JP" altLang="en-US" sz="3500" kern="0" spc="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人中 </a:t>
            </a:r>
            <a:r>
              <a:rPr lang="en-US" altLang="ko-KR" sz="3500" kern="0" spc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ko-KR" altLang="en-US" sz="3500" kern="0" spc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명이 </a:t>
            </a:r>
            <a:r>
              <a:rPr lang="ja-JP" altLang="en-US" sz="3500" kern="0" spc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政府派遣 朝鮮人 留学生</a:t>
            </a:r>
            <a:endParaRPr lang="ko-KR" altLang="en-US" sz="3500" kern="0" spc="0" dirty="0">
              <a:solidFill>
                <a:srgbClr val="000000"/>
              </a:solidFill>
              <a:effectLst/>
              <a:latin typeface="ＭＳ Ｐゴシック" panose="020B0600070205080204" pitchFamily="50" charset="-128"/>
            </a:endParaRPr>
          </a:p>
          <a:p>
            <a:pPr>
              <a:lnSpc>
                <a:spcPct val="120000"/>
              </a:lnSpc>
            </a:pPr>
            <a:r>
              <a:rPr lang="ko-KR" altLang="en-US" sz="3500" kern="0" spc="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</a:rPr>
              <a:t>広瀬</a:t>
            </a:r>
            <a:r>
              <a:rPr lang="en-US" altLang="ko-KR" sz="3500" kern="0" spc="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(2000) p. 3, </a:t>
            </a:r>
            <a:r>
              <a:rPr lang="en-US" altLang="ko-KR" sz="3500" kern="0" spc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1902</a:t>
            </a:r>
            <a:r>
              <a:rPr lang="ja-JP" altLang="en-US" sz="3500" kern="0" spc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</a:t>
            </a:r>
            <a:r>
              <a:rPr lang="en-US" altLang="ko-KR" sz="3500" kern="0" spc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29</a:t>
            </a:r>
            <a:r>
              <a:rPr lang="ja-JP" altLang="en-US" sz="3500" kern="0" dirty="0">
                <a:solidFill>
                  <a:srgbClr val="000000"/>
                </a:solidFill>
                <a:highlight>
                  <a:srgbClr val="FFFF00"/>
                </a:highligh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年、</a:t>
            </a:r>
            <a:r>
              <a:rPr lang="ko-KR" altLang="en-US" sz="3500" kern="0" dirty="0" err="1">
                <a:solidFill>
                  <a:srgbClr val="000000"/>
                </a:solidFill>
                <a:highlight>
                  <a:srgbClr val="FFFF00"/>
                </a:highligh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신입자</a:t>
            </a:r>
            <a:r>
              <a:rPr lang="ko-KR" altLang="en-US" sz="3500" kern="0" dirty="0">
                <a:solidFill>
                  <a:srgbClr val="000000"/>
                </a:solidFill>
                <a:highlight>
                  <a:srgbClr val="FFFF00"/>
                </a:highligh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중 </a:t>
            </a:r>
            <a:r>
              <a:rPr lang="ja-JP" altLang="en-US" sz="3500" kern="0" dirty="0">
                <a:solidFill>
                  <a:srgbClr val="000000"/>
                </a:solidFill>
                <a:highlight>
                  <a:srgbClr val="FFFF00"/>
                </a:highligh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出身地 </a:t>
            </a:r>
            <a:r>
              <a:rPr lang="ko-KR" altLang="en-US" sz="3500" kern="0" dirty="0">
                <a:solidFill>
                  <a:srgbClr val="000000"/>
                </a:solidFill>
                <a:highlight>
                  <a:srgbClr val="FFFF00"/>
                </a:highligh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알 수 있는 </a:t>
            </a:r>
            <a:r>
              <a:rPr lang="en-US" altLang="ko-KR" sz="3500" kern="0" spc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685</a:t>
            </a:r>
            <a:r>
              <a:rPr lang="ja-JP" altLang="en-US" sz="3500" kern="0" spc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人 中 朝鮮人が</a:t>
            </a:r>
            <a:r>
              <a:rPr lang="en-US" altLang="ko-KR" sz="3500" kern="0" spc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21</a:t>
            </a:r>
            <a:r>
              <a:rPr lang="ja-JP" altLang="en-US" sz="3500" kern="0" spc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人</a:t>
            </a:r>
            <a:r>
              <a:rPr lang="en-US" altLang="ko-KR" sz="3500" kern="0" spc="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(3.1%)</a:t>
            </a:r>
          </a:p>
          <a:p>
            <a:pPr>
              <a:lnSpc>
                <a:spcPct val="120000"/>
              </a:lnSpc>
            </a:pPr>
            <a:r>
              <a:rPr lang="ja-JP" altLang="en-US" sz="3500" kern="0" spc="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支援財団</a:t>
            </a:r>
            <a:r>
              <a:rPr lang="en-US" altLang="ko-KR" sz="3500" kern="0" spc="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(2019), p77-9, </a:t>
            </a:r>
            <a:r>
              <a:rPr lang="ja-JP" altLang="en-US" sz="3500" kern="0" spc="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委員会 調査</a:t>
            </a:r>
            <a:r>
              <a:rPr lang="ko-KR" altLang="en-US" sz="3500" kern="0" spc="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에서 </a:t>
            </a:r>
            <a:r>
              <a:rPr lang="ja-JP" altLang="en-US" sz="3500" kern="0" spc="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佐渡鉱山 申告者 </a:t>
            </a:r>
            <a:r>
              <a:rPr lang="en-US" altLang="ko-KR" sz="3500" kern="0" spc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145</a:t>
            </a:r>
            <a:r>
              <a:rPr lang="ja-JP" altLang="en-US" sz="3500" kern="0" spc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人、</a:t>
            </a:r>
            <a:r>
              <a:rPr lang="en-US" altLang="ko-KR" sz="3500" kern="0" spc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1938</a:t>
            </a:r>
            <a:r>
              <a:rPr lang="en-US" altLang="ko-KR" sz="3500" kern="0" dirty="0">
                <a:solidFill>
                  <a:srgbClr val="000000"/>
                </a:solidFill>
                <a:highlight>
                  <a:srgbClr val="FFFF00"/>
                </a:highligh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~</a:t>
            </a:r>
            <a:r>
              <a:rPr lang="en-US" altLang="ko-KR" sz="3500" kern="0" spc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1939</a:t>
            </a:r>
            <a:r>
              <a:rPr lang="ja-JP" altLang="en-US" sz="3500" kern="0" spc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</a:t>
            </a:r>
            <a:r>
              <a:rPr lang="ko-KR" altLang="en-US" sz="3500" kern="0" spc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에 </a:t>
            </a:r>
            <a:r>
              <a:rPr lang="en-US" altLang="ko-KR" sz="3500" kern="0" spc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‘</a:t>
            </a:r>
            <a:r>
              <a:rPr lang="ja-JP" altLang="en-US" sz="3500" kern="0" spc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動員</a:t>
            </a:r>
            <a:r>
              <a:rPr lang="ko-KR" altLang="en-US" sz="3500" kern="0" spc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되었다</a:t>
            </a:r>
            <a:r>
              <a:rPr lang="en-US" altLang="ko-KR" sz="3500" kern="0" spc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’</a:t>
            </a:r>
            <a:r>
              <a:rPr lang="ko-KR" altLang="en-US" sz="3500" kern="0" spc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고 주장한 것이 각각 </a:t>
            </a:r>
            <a:r>
              <a:rPr lang="en-US" altLang="ko-KR" sz="3500" kern="0" spc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7+12=19</a:t>
            </a:r>
            <a:r>
              <a:rPr lang="ja-JP" altLang="en-US" sz="3500" kern="0" spc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名</a:t>
            </a:r>
            <a:r>
              <a:rPr lang="en-US" altLang="ko-KR" sz="3500" kern="0" spc="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en-US" altLang="ko-KR" sz="3500" kern="0" spc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13.1</a:t>
            </a:r>
            <a:r>
              <a:rPr lang="en-US" altLang="ko-KR" sz="3500" kern="0" spc="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%)</a:t>
            </a:r>
            <a:r>
              <a:rPr lang="ja-JP" altLang="en-US" sz="3500" kern="0" spc="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。</a:t>
            </a:r>
            <a:r>
              <a:rPr lang="ko-KR" altLang="en-US" sz="3500" kern="0" spc="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그러나 </a:t>
            </a:r>
            <a:r>
              <a:rPr lang="ja-JP" altLang="en-US" sz="3500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佐渡鉱山</a:t>
            </a:r>
            <a:r>
              <a:rPr lang="en-US" altLang="ko-KR" sz="3500" kern="0" spc="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(1943), </a:t>
            </a:r>
            <a:r>
              <a:rPr lang="ja-JP" altLang="en-US" sz="3500" kern="0" spc="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戦時労務動員</a:t>
            </a:r>
            <a:r>
              <a:rPr lang="en-US" altLang="ko-KR" sz="3500" kern="0" spc="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1940</a:t>
            </a:r>
            <a:r>
              <a:rPr lang="ja-JP" altLang="en-US" sz="3500" kern="0" spc="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</a:t>
            </a:r>
            <a:r>
              <a:rPr lang="en-US" altLang="ko-KR" sz="3500" kern="0" spc="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3500" kern="0" spc="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月</a:t>
            </a:r>
            <a:r>
              <a:rPr lang="ko-KR" altLang="en-US" sz="3500" kern="0" spc="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부터</a:t>
            </a:r>
            <a:r>
              <a:rPr lang="ja-JP" altLang="en-US" sz="3500" kern="0" spc="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。</a:t>
            </a:r>
            <a:r>
              <a:rPr lang="en-US" altLang="ko-KR" sz="3500" kern="0" spc="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endParaRPr lang="en-US" altLang="ja-JP" sz="3500" kern="0" spc="0" dirty="0">
              <a:solidFill>
                <a:srgbClr val="000000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20000"/>
              </a:lnSpc>
            </a:pPr>
            <a:endParaRPr lang="ko-KR" altLang="en-US" sz="3500" kern="0" spc="0" dirty="0">
              <a:solidFill>
                <a:srgbClr val="000000"/>
              </a:solidFill>
              <a:effectLst/>
              <a:latin typeface="NanumGothic" pitchFamily="2" charset="-127"/>
            </a:endParaRPr>
          </a:p>
          <a:p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8532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1D5BC6-F0DB-4B6F-8B48-B68D26CD2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佐渡鉱山</a:t>
            </a:r>
            <a:r>
              <a:rPr lang="ko-KR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의</a:t>
            </a:r>
            <a:r>
              <a:rPr lang="ko-KR" altLang="en-US" dirty="0">
                <a:latin typeface="MS Gothic" panose="020B0609070205080204" pitchFamily="49" charset="-128"/>
              </a:rPr>
              <a:t> </a:t>
            </a:r>
            <a:r>
              <a:rPr lang="en-US" altLang="ko-KR" dirty="0">
                <a:latin typeface="MS Gothic" panose="020B0609070205080204" pitchFamily="49" charset="-128"/>
                <a:ea typeface="MS Gothic" panose="020B0609070205080204" pitchFamily="49" charset="-128"/>
              </a:rPr>
              <a:t>“</a:t>
            </a:r>
            <a:r>
              <a:rPr lang="ja-JP" altLang="en-US" dirty="0">
                <a:latin typeface="MS Gothic" panose="020B0609070205080204" pitchFamily="49" charset="-128"/>
                <a:ea typeface="MS Gothic" panose="020B0609070205080204" pitchFamily="49" charset="-128"/>
              </a:rPr>
              <a:t>既住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朝鮮人</a:t>
            </a:r>
            <a:r>
              <a:rPr lang="en-US" altLang="ko-KR" dirty="0">
                <a:latin typeface="MS Gothic" panose="020B0609070205080204" pitchFamily="49" charset="-128"/>
                <a:ea typeface="MS Gothic" panose="020B0609070205080204" pitchFamily="49" charset="-128"/>
              </a:rPr>
              <a:t>”: </a:t>
            </a:r>
            <a:br>
              <a:rPr lang="en-US" altLang="ko-KR" dirty="0">
                <a:latin typeface="MS Gothic" panose="020B0609070205080204" pitchFamily="49" charset="-128"/>
                <a:ea typeface="MS Gothic" panose="020B0609070205080204" pitchFamily="49" charset="-128"/>
              </a:rPr>
            </a:b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戦時移住 以前 </a:t>
            </a:r>
            <a:r>
              <a:rPr lang="ja-JP" altLang="en-US" dirty="0">
                <a:latin typeface="MS Gothic" panose="020B0609070205080204" pitchFamily="49" charset="-128"/>
                <a:ea typeface="MS Gothic" panose="020B0609070205080204" pitchFamily="49" charset="-128"/>
              </a:rPr>
              <a:t>平時 労働移民</a:t>
            </a:r>
            <a:endParaRPr lang="ko-KR" altLang="en-US" dirty="0">
              <a:latin typeface="MS Gothic" panose="020B0609070205080204" pitchFamily="49" charset="-128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40E49C5-C62A-47BC-A330-3A2F3533BE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ja-JP" altLang="en-US" sz="3500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佐渡鉱山</a:t>
            </a:r>
            <a:r>
              <a:rPr lang="en-US" altLang="ko-KR" sz="3500" kern="0" dirty="0">
                <a:solidFill>
                  <a:srgbClr val="00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(1940), </a:t>
            </a:r>
            <a:r>
              <a:rPr lang="ja-JP" altLang="en-US" sz="3500" kern="0" dirty="0">
                <a:solidFill>
                  <a:srgbClr val="00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作業教育</a:t>
            </a:r>
            <a:r>
              <a:rPr lang="ko-KR" altLang="en-US" sz="3500" kern="0" dirty="0">
                <a:solidFill>
                  <a:srgbClr val="00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을</a:t>
            </a:r>
            <a:r>
              <a:rPr lang="ja-JP" altLang="en-US" sz="3500" kern="0" dirty="0">
                <a:solidFill>
                  <a:srgbClr val="00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「日本語</a:t>
            </a:r>
            <a:r>
              <a:rPr lang="ko-KR" altLang="en-US" sz="3500" kern="0" dirty="0">
                <a:solidFill>
                  <a:srgbClr val="00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와 </a:t>
            </a:r>
            <a:r>
              <a:rPr lang="ja-JP" altLang="en-US" sz="3500" kern="0" dirty="0">
                <a:solidFill>
                  <a:srgbClr val="00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朝鮮語</a:t>
            </a:r>
            <a:r>
              <a:rPr lang="ko-KR" altLang="en-US" sz="3500" kern="0" dirty="0" err="1">
                <a:solidFill>
                  <a:srgbClr val="00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를</a:t>
            </a:r>
            <a:r>
              <a:rPr lang="ko-KR" altLang="en-US" sz="3500" kern="0" dirty="0">
                <a:solidFill>
                  <a:srgbClr val="00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 잘하는 </a:t>
            </a:r>
            <a:r>
              <a:rPr lang="ja-JP" altLang="en-US" sz="3500" kern="0" dirty="0">
                <a:solidFill>
                  <a:srgbClr val="00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半島人」</a:t>
            </a:r>
            <a:r>
              <a:rPr lang="ko-KR" altLang="en-US" sz="3500" kern="0" dirty="0">
                <a:solidFill>
                  <a:srgbClr val="00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이 담당하고</a:t>
            </a:r>
            <a:r>
              <a:rPr lang="en-US" altLang="ko-KR" sz="3500" kern="0" dirty="0">
                <a:solidFill>
                  <a:srgbClr val="00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,</a:t>
            </a:r>
            <a:r>
              <a:rPr lang="ja-JP" altLang="en-US" sz="3500" kern="0" dirty="0">
                <a:solidFill>
                  <a:srgbClr val="00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 「</a:t>
            </a:r>
            <a:r>
              <a:rPr lang="ja-JP" altLang="en-US" sz="3500" kern="0" dirty="0">
                <a:solidFill>
                  <a:srgbClr val="000000"/>
                </a:solidFill>
                <a:highlight>
                  <a:srgbClr val="FFFF00"/>
                </a:highlight>
                <a:latin typeface="MS Gothic" panose="020B0609070205080204" pitchFamily="49" charset="-128"/>
                <a:ea typeface="MS Gothic" panose="020B0609070205080204" pitchFamily="49" charset="-128"/>
              </a:rPr>
              <a:t>日本語</a:t>
            </a:r>
            <a:r>
              <a:rPr lang="ko-KR" altLang="en-US" sz="3500" kern="0" dirty="0">
                <a:solidFill>
                  <a:srgbClr val="000000"/>
                </a:solidFill>
                <a:highlight>
                  <a:srgbClr val="FFFF00"/>
                </a:highlight>
                <a:latin typeface="MS Gothic" panose="020B0609070205080204" pitchFamily="49" charset="-128"/>
                <a:ea typeface="MS Gothic" panose="020B0609070205080204" pitchFamily="49" charset="-128"/>
              </a:rPr>
              <a:t>와 </a:t>
            </a:r>
            <a:r>
              <a:rPr lang="ja-JP" altLang="en-US" sz="3500" kern="0" dirty="0">
                <a:solidFill>
                  <a:srgbClr val="000000"/>
                </a:solidFill>
                <a:highlight>
                  <a:srgbClr val="FFFF00"/>
                </a:highlight>
                <a:latin typeface="MS Gothic" panose="020B0609070205080204" pitchFamily="49" charset="-128"/>
                <a:ea typeface="MS Gothic" panose="020B0609070205080204" pitchFamily="49" charset="-128"/>
              </a:rPr>
              <a:t>生活教育</a:t>
            </a:r>
            <a:r>
              <a:rPr lang="ko-KR" altLang="en-US" sz="3500" kern="0" dirty="0">
                <a:solidFill>
                  <a:srgbClr val="000000"/>
                </a:solidFill>
                <a:highlight>
                  <a:srgbClr val="FFFF00"/>
                </a:highlight>
                <a:latin typeface="MS Gothic" panose="020B0609070205080204" pitchFamily="49" charset="-128"/>
                <a:ea typeface="MS Gothic" panose="020B0609070205080204" pitchFamily="49" charset="-128"/>
              </a:rPr>
              <a:t>을 </a:t>
            </a:r>
            <a:r>
              <a:rPr lang="ja-JP" altLang="en-US" sz="3500" kern="0" dirty="0">
                <a:solidFill>
                  <a:srgbClr val="00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朝鮮出身</a:t>
            </a:r>
            <a:r>
              <a:rPr lang="ko-KR" altLang="en-US" sz="3500" kern="0" dirty="0">
                <a:solidFill>
                  <a:srgbClr val="00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의 </a:t>
            </a:r>
            <a:r>
              <a:rPr lang="ja-JP" altLang="en-US" sz="3500" kern="0" dirty="0">
                <a:solidFill>
                  <a:srgbClr val="00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職員</a:t>
            </a:r>
            <a:r>
              <a:rPr lang="ko-KR" altLang="en-US" sz="3500" kern="0" dirty="0">
                <a:solidFill>
                  <a:srgbClr val="00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이 </a:t>
            </a:r>
            <a:r>
              <a:rPr lang="ja-JP" altLang="en-US" sz="3500" kern="0" dirty="0">
                <a:solidFill>
                  <a:srgbClr val="00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担当」</a:t>
            </a:r>
            <a:endParaRPr lang="en-US" altLang="ko-KR" sz="3500" kern="0" spc="0" dirty="0">
              <a:solidFill>
                <a:srgbClr val="000000"/>
              </a:solidFill>
              <a:effectLst/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pPr>
              <a:lnSpc>
                <a:spcPct val="110000"/>
              </a:lnSpc>
            </a:pPr>
            <a:r>
              <a:rPr lang="en-US" altLang="ko-KR" sz="3500" kern="0" spc="0" dirty="0">
                <a:solidFill>
                  <a:srgbClr val="000000"/>
                </a:solidFill>
                <a:effectLst/>
                <a:latin typeface="MS Gothic" panose="020B0609070205080204" pitchFamily="49" charset="-128"/>
                <a:ea typeface="MS Gothic" panose="020B0609070205080204" pitchFamily="49" charset="-128"/>
              </a:rPr>
              <a:t>1945. 8</a:t>
            </a:r>
            <a:r>
              <a:rPr lang="ja-JP" altLang="en-US" sz="3500" kern="0" spc="0" dirty="0">
                <a:solidFill>
                  <a:srgbClr val="000000"/>
                </a:solidFill>
                <a:effectLst/>
                <a:latin typeface="MS Gothic" panose="020B0609070205080204" pitchFamily="49" charset="-128"/>
                <a:ea typeface="MS Gothic" panose="020B0609070205080204" pitchFamily="49" charset="-128"/>
              </a:rPr>
              <a:t>月末 現在 </a:t>
            </a:r>
            <a:r>
              <a:rPr lang="ko-KR" altLang="en-US" sz="3500" kern="0" spc="0" dirty="0">
                <a:solidFill>
                  <a:srgbClr val="000000"/>
                </a:solidFill>
                <a:effectLst/>
                <a:latin typeface="MS Gothic" panose="020B0609070205080204" pitchFamily="49" charset="-128"/>
                <a:ea typeface="MS Gothic" panose="020B0609070205080204" pitchFamily="49" charset="-128"/>
              </a:rPr>
              <a:t>인원</a:t>
            </a:r>
            <a:r>
              <a:rPr lang="ja-JP" altLang="en-US" sz="3500" kern="0" spc="0" dirty="0">
                <a:solidFill>
                  <a:srgbClr val="000000"/>
                </a:solidFill>
                <a:effectLst/>
                <a:latin typeface="MS Gothic" panose="020B0609070205080204" pitchFamily="49" charset="-128"/>
                <a:ea typeface="MS Gothic" panose="020B0609070205080204" pitchFamily="49" charset="-128"/>
              </a:rPr>
              <a:t>、相川町</a:t>
            </a:r>
            <a:r>
              <a:rPr lang="en-US" altLang="ko-KR" sz="3500" kern="0" spc="0" dirty="0">
                <a:solidFill>
                  <a:srgbClr val="000000"/>
                </a:solidFill>
                <a:effectLst/>
                <a:latin typeface="MS Gothic" panose="020B0609070205080204" pitchFamily="49" charset="-128"/>
                <a:ea typeface="MS Gothic" panose="020B0609070205080204" pitchFamily="49" charset="-128"/>
              </a:rPr>
              <a:t>(1995</a:t>
            </a:r>
            <a:r>
              <a:rPr lang="en-US" altLang="ko-KR" sz="3500" kern="0" spc="0" dirty="0">
                <a:solidFill>
                  <a:srgbClr val="000000"/>
                </a:solidFill>
                <a:effectLst/>
                <a:latin typeface="MS UI Gothic" panose="020B0600070205080204" pitchFamily="34" charset="-128"/>
                <a:ea typeface="MS UI Gothic" panose="020B0600070205080204" pitchFamily="34" charset="-128"/>
              </a:rPr>
              <a:t>)</a:t>
            </a:r>
            <a:r>
              <a:rPr lang="ko-KR" altLang="en-US" sz="3500" kern="0" spc="0" dirty="0">
                <a:solidFill>
                  <a:srgbClr val="000000"/>
                </a:solidFill>
                <a:effectLst/>
                <a:latin typeface="MS UI Gothic" panose="020B0600070205080204" pitchFamily="34" charset="-128"/>
                <a:ea typeface="함초롬바탕" panose="02030604000101010101" pitchFamily="18" charset="-127"/>
              </a:rPr>
              <a:t> </a:t>
            </a:r>
            <a:r>
              <a:rPr lang="ja-JP" altLang="en-US" sz="3500" kern="0" spc="0" dirty="0">
                <a:solidFill>
                  <a:srgbClr val="000000"/>
                </a:solidFill>
                <a:effectLst/>
                <a:latin typeface="MS UI Gothic" panose="020B0600070205080204" pitchFamily="34" charset="-128"/>
                <a:ea typeface="MS UI Gothic" panose="020B0600070205080204" pitchFamily="34" charset="-128"/>
              </a:rPr>
              <a:t>戦時労働者</a:t>
            </a:r>
            <a:r>
              <a:rPr lang="ko-KR" altLang="en-US" sz="3500" kern="0" spc="0" dirty="0">
                <a:solidFill>
                  <a:srgbClr val="000000"/>
                </a:solidFill>
                <a:effectLst/>
                <a:latin typeface="MS UI Gothic" panose="020B0600070205080204" pitchFamily="34" charset="-128"/>
                <a:ea typeface="함초롬바탕" panose="02030604000101010101" pitchFamily="18" charset="-127"/>
              </a:rPr>
              <a:t> </a:t>
            </a:r>
            <a:r>
              <a:rPr lang="en-US" altLang="ko-KR" sz="3500" kern="0" spc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MS UI Gothic" panose="020B0600070205080204" pitchFamily="34" charset="-128"/>
                <a:ea typeface="MS UI Gothic" panose="020B0600070205080204" pitchFamily="34" charset="-128"/>
              </a:rPr>
              <a:t>573</a:t>
            </a:r>
            <a:r>
              <a:rPr lang="ja-JP" altLang="en-US" sz="3500" kern="0" spc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MS Gothic" panose="020B0609070205080204" pitchFamily="49" charset="-128"/>
                <a:ea typeface="MS Gothic" panose="020B0609070205080204" pitchFamily="49" charset="-128"/>
              </a:rPr>
              <a:t>人</a:t>
            </a:r>
            <a:r>
              <a:rPr lang="en-US" altLang="ko-KR" sz="3500" kern="0" spc="0" dirty="0">
                <a:solidFill>
                  <a:srgbClr val="000000"/>
                </a:solidFill>
                <a:effectLst/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en-US" altLang="ko-KR" sz="3500" kern="0" dirty="0">
                <a:solidFill>
                  <a:srgbClr val="00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vs </a:t>
            </a:r>
            <a:r>
              <a:rPr lang="ja-JP" altLang="en-US" sz="3500" kern="0" dirty="0">
                <a:solidFill>
                  <a:srgbClr val="00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平井</a:t>
            </a:r>
            <a:r>
              <a:rPr lang="ja-JP" altLang="en-US" sz="3500" kern="0" dirty="0">
                <a:latin typeface="MS Gothic" panose="020B0609070205080204" pitchFamily="49" charset="-128"/>
                <a:ea typeface="MS Gothic" panose="020B0609070205080204" pitchFamily="49" charset="-128"/>
              </a:rPr>
              <a:t>榮</a:t>
            </a:r>
            <a:r>
              <a:rPr lang="ja-JP" altLang="en-US" sz="3500" kern="0" dirty="0">
                <a:solidFill>
                  <a:srgbClr val="00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一</a:t>
            </a:r>
            <a:r>
              <a:rPr lang="en-US" altLang="ko-KR" sz="3500" kern="0" spc="0" dirty="0">
                <a:solidFill>
                  <a:srgbClr val="000000"/>
                </a:solidFill>
                <a:effectLst/>
                <a:latin typeface="MS Gothic" panose="020B0609070205080204" pitchFamily="49" charset="-128"/>
                <a:ea typeface="MS Gothic" panose="020B0609070205080204" pitchFamily="49" charset="-128"/>
              </a:rPr>
              <a:t>(1950), 1945</a:t>
            </a:r>
            <a:r>
              <a:rPr lang="ja-JP" altLang="en-US" sz="3500" kern="0" spc="0" dirty="0">
                <a:solidFill>
                  <a:srgbClr val="000000"/>
                </a:solidFill>
                <a:effectLst/>
                <a:latin typeface="MS Gothic" panose="020B0609070205080204" pitchFamily="49" charset="-128"/>
                <a:ea typeface="MS Gothic" panose="020B0609070205080204" pitchFamily="49" charset="-128"/>
              </a:rPr>
              <a:t>年</a:t>
            </a:r>
            <a:r>
              <a:rPr lang="en-US" altLang="ko-KR" sz="3500" kern="0" spc="0" dirty="0">
                <a:solidFill>
                  <a:srgbClr val="000000"/>
                </a:solidFill>
                <a:effectLst/>
                <a:latin typeface="MS Gothic" panose="020B0609070205080204" pitchFamily="49" charset="-128"/>
                <a:ea typeface="MS Gothic" panose="020B0609070205080204" pitchFamily="49" charset="-128"/>
              </a:rPr>
              <a:t>10</a:t>
            </a:r>
            <a:r>
              <a:rPr lang="ja-JP" altLang="en-US" sz="3500" kern="0" dirty="0">
                <a:solidFill>
                  <a:srgbClr val="00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月 集団送還時 </a:t>
            </a:r>
            <a:r>
              <a:rPr lang="en-US" altLang="ko-KR" sz="3500" kern="0" spc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MS Gothic" panose="020B0609070205080204" pitchFamily="49" charset="-128"/>
                <a:ea typeface="MS Gothic" panose="020B0609070205080204" pitchFamily="49" charset="-128"/>
              </a:rPr>
              <a:t>1,096</a:t>
            </a:r>
            <a:r>
              <a:rPr lang="ja-JP" altLang="en-US" sz="3500" kern="0" dirty="0">
                <a:solidFill>
                  <a:srgbClr val="000000"/>
                </a:solidFill>
                <a:highlight>
                  <a:srgbClr val="FFFF00"/>
                </a:highlight>
                <a:latin typeface="MS Gothic" panose="020B0609070205080204" pitchFamily="49" charset="-128"/>
                <a:ea typeface="MS Gothic" panose="020B0609070205080204" pitchFamily="49" charset="-128"/>
              </a:rPr>
              <a:t>人</a:t>
            </a:r>
            <a:endParaRPr lang="en-US" altLang="ko-KR" dirty="0">
              <a:latin typeface="MS Gothic" panose="020B0609070205080204" pitchFamily="49" charset="-128"/>
              <a:ea typeface="MS Gothic" panose="020B0609070205080204" pitchFamily="49" charset="-128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37814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FEBE77E2-6B97-A927-4B96-6030637781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>
                <a:latin typeface="MS UI Gothic" panose="020B0600070205080204" pitchFamily="34" charset="-128"/>
                <a:ea typeface="MS UI Gothic" panose="020B0600070205080204" pitchFamily="34" charset="-128"/>
              </a:rPr>
              <a:t>4. </a:t>
            </a:r>
            <a:r>
              <a:rPr lang="ja-JP" alt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労働環境</a:t>
            </a:r>
            <a:endParaRPr lang="ko-KR" altLang="en-US" dirty="0">
              <a:latin typeface="MS UI Gothic" panose="020B0600070205080204" pitchFamily="34" charset="-128"/>
            </a:endParaRPr>
          </a:p>
        </p:txBody>
      </p:sp>
      <p:sp>
        <p:nvSpPr>
          <p:cNvPr id="5" name="부제목 4">
            <a:extLst>
              <a:ext uri="{FF2B5EF4-FFF2-40B4-BE49-F238E27FC236}">
                <a16:creationId xmlns:a16="http://schemas.microsoft.com/office/drawing/2014/main" id="{413738B1-FAD8-D55F-9F10-3CCE255227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ja-JP" altLang="en-US" sz="4000" dirty="0">
                <a:latin typeface="MS UI Gothic" panose="020B0600070205080204" pitchFamily="34" charset="-128"/>
                <a:ea typeface="MS UI Gothic" panose="020B0600070205080204" pitchFamily="34" charset="-128"/>
              </a:rPr>
              <a:t>作業配置</a:t>
            </a:r>
            <a:r>
              <a:rPr lang="ko-KR" altLang="en-US" sz="4000" dirty="0">
                <a:latin typeface="MS UI Gothic" panose="020B0600070205080204" pitchFamily="34" charset="-128"/>
                <a:ea typeface="MS UI Gothic" panose="020B0600070205080204" pitchFamily="34" charset="-128"/>
              </a:rPr>
              <a:t>에서의 </a:t>
            </a:r>
            <a:r>
              <a:rPr lang="ja-JP" altLang="en-US" sz="4000" dirty="0">
                <a:latin typeface="MS UI Gothic" panose="020B0600070205080204" pitchFamily="34" charset="-128"/>
                <a:ea typeface="MS UI Gothic" panose="020B0600070205080204" pitchFamily="34" charset="-128"/>
              </a:rPr>
              <a:t>民族差別</a:t>
            </a:r>
            <a:r>
              <a:rPr lang="en-US" altLang="ko-KR" sz="4000" dirty="0">
                <a:latin typeface="MS UI Gothic" panose="020B0600070205080204" pitchFamily="34" charset="-128"/>
                <a:ea typeface="MS UI Gothic" panose="020B0600070205080204" pitchFamily="34" charset="-128"/>
              </a:rPr>
              <a:t>?</a:t>
            </a:r>
            <a:endParaRPr lang="ko-KR" altLang="en-US" sz="4000" dirty="0">
              <a:latin typeface="MS UI 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26255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D83807-7361-BBA0-5EC4-7BF1DE527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95275"/>
          </a:xfrm>
        </p:spPr>
        <p:txBody>
          <a:bodyPr>
            <a:normAutofit fontScale="90000"/>
          </a:bodyPr>
          <a:lstStyle/>
          <a:p>
            <a:pPr algn="ctr"/>
            <a:r>
              <a:rPr lang="ko-KR" alt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탄광에서의 </a:t>
            </a:r>
            <a:r>
              <a:rPr lang="ja-JP" alt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朝鮮人 坑内労働</a:t>
            </a:r>
            <a:r>
              <a:rPr lang="en-US" altLang="ko-KR" dirty="0">
                <a:latin typeface="MS UI Gothic" panose="020B0600070205080204" pitchFamily="34" charset="-128"/>
                <a:ea typeface="MS UI Gothic" panose="020B0600070205080204" pitchFamily="34" charset="-128"/>
              </a:rPr>
              <a:t>(1942</a:t>
            </a:r>
            <a:r>
              <a:rPr lang="en-US" altLang="ko-KR" dirty="0"/>
              <a:t>)</a:t>
            </a:r>
            <a:endParaRPr lang="ko-KR" altLang="en-US" dirty="0"/>
          </a:p>
        </p:txBody>
      </p:sp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89ABD2AA-0B50-4DE8-ADE8-EF1C4287AE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1534719"/>
              </p:ext>
            </p:extLst>
          </p:nvPr>
        </p:nvGraphicFramePr>
        <p:xfrm>
          <a:off x="838195" y="820021"/>
          <a:ext cx="10515595" cy="6004252"/>
        </p:xfrm>
        <a:graphic>
          <a:graphicData uri="http://schemas.openxmlformats.org/drawingml/2006/table">
            <a:tbl>
              <a:tblPr/>
              <a:tblGrid>
                <a:gridCol w="1617378">
                  <a:extLst>
                    <a:ext uri="{9D8B030D-6E8A-4147-A177-3AD203B41FA5}">
                      <a16:colId xmlns:a16="http://schemas.microsoft.com/office/drawing/2014/main" val="200857353"/>
                    </a:ext>
                  </a:extLst>
                </a:gridCol>
                <a:gridCol w="1617378">
                  <a:extLst>
                    <a:ext uri="{9D8B030D-6E8A-4147-A177-3AD203B41FA5}">
                      <a16:colId xmlns:a16="http://schemas.microsoft.com/office/drawing/2014/main" val="3152346575"/>
                    </a:ext>
                  </a:extLst>
                </a:gridCol>
                <a:gridCol w="1243547">
                  <a:extLst>
                    <a:ext uri="{9D8B030D-6E8A-4147-A177-3AD203B41FA5}">
                      <a16:colId xmlns:a16="http://schemas.microsoft.com/office/drawing/2014/main" val="1198635036"/>
                    </a:ext>
                  </a:extLst>
                </a:gridCol>
                <a:gridCol w="1648815">
                  <a:extLst>
                    <a:ext uri="{9D8B030D-6E8A-4147-A177-3AD203B41FA5}">
                      <a16:colId xmlns:a16="http://schemas.microsoft.com/office/drawing/2014/main" val="238163516"/>
                    </a:ext>
                  </a:extLst>
                </a:gridCol>
                <a:gridCol w="1648815">
                  <a:extLst>
                    <a:ext uri="{9D8B030D-6E8A-4147-A177-3AD203B41FA5}">
                      <a16:colId xmlns:a16="http://schemas.microsoft.com/office/drawing/2014/main" val="348539429"/>
                    </a:ext>
                  </a:extLst>
                </a:gridCol>
                <a:gridCol w="1369831">
                  <a:extLst>
                    <a:ext uri="{9D8B030D-6E8A-4147-A177-3AD203B41FA5}">
                      <a16:colId xmlns:a16="http://schemas.microsoft.com/office/drawing/2014/main" val="2033097870"/>
                    </a:ext>
                  </a:extLst>
                </a:gridCol>
                <a:gridCol w="1369831">
                  <a:extLst>
                    <a:ext uri="{9D8B030D-6E8A-4147-A177-3AD203B41FA5}">
                      <a16:colId xmlns:a16="http://schemas.microsoft.com/office/drawing/2014/main" val="3235852029"/>
                    </a:ext>
                  </a:extLst>
                </a:gridCol>
              </a:tblGrid>
              <a:tr h="327449">
                <a:tc rowSpan="2"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　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864" marR="78864" marT="39432" marB="3943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朝鮮人 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  <a:ea typeface="함초롬돋움" panose="020B0604000101010101" pitchFamily="50" charset="-127"/>
                      </a:endParaRPr>
                    </a:p>
                  </a:txBody>
                  <a:tcPr marL="78864" marR="78864" marT="39432" marB="3943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日本人 </a:t>
                      </a:r>
                      <a:r>
                        <a:rPr lang="ja-JP" altLang="en-US" sz="12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一般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 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  <a:ea typeface="함초롬돋움" panose="020B0604000101010101" pitchFamily="50" charset="-127"/>
                      </a:endParaRPr>
                    </a:p>
                  </a:txBody>
                  <a:tcPr marL="78864" marR="78864" marT="39432" marB="3943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2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合計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864" marR="78864" marT="39432" marB="3943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93896"/>
                  </a:ext>
                </a:extLst>
              </a:tr>
              <a:tr h="327449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2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一般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 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  <a:ea typeface="함초롬돋움" panose="020B0604000101010101" pitchFamily="50" charset="-127"/>
                      </a:endParaRPr>
                    </a:p>
                  </a:txBody>
                  <a:tcPr marL="78864" marR="78864" marT="39432" marB="3943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2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集団移入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 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864" marR="78864" marT="39432" marB="3943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小</a:t>
                      </a:r>
                      <a:r>
                        <a:rPr lang="ja-JP" altLang="en-US" sz="12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計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 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864" marR="78864" marT="39432" marB="3943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800253"/>
                  </a:ext>
                </a:extLst>
              </a:tr>
              <a:tr h="327449">
                <a:tc rowSpan="6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坑内</a:t>
                      </a:r>
                      <a:r>
                        <a:rPr lang="ja-JP" alt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夫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864" marR="78864" marT="39432" marB="3943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採炭夫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864" marR="78864" marT="39432" marB="3943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4,718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864" marR="78864" marT="39432" marB="3943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42,964 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864" marR="78864" marT="39432" marB="3943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47,682 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864" marR="78864" marT="39432" marB="3943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39,192 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864" marR="78864" marT="39432" marB="3943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86,874 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864" marR="78864" marT="39432" marB="3943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981044"/>
                  </a:ext>
                </a:extLst>
              </a:tr>
              <a:tr h="32744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2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掘進夫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864" marR="78864" marT="39432" marB="3943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2,215 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864" marR="78864" marT="39432" marB="3943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8,896 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864" marR="78864" marT="39432" marB="3943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11,111 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864" marR="78864" marT="39432" marB="3943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13,902 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864" marR="78864" marT="39432" marB="3943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25,013 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864" marR="78864" marT="39432" marB="3943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4682420"/>
                  </a:ext>
                </a:extLst>
              </a:tr>
              <a:tr h="32744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2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仕操夫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864" marR="78864" marT="39432" marB="3943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1,188 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864" marR="78864" marT="39432" marB="3943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6,671 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864" marR="78864" marT="39432" marB="3943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7,859 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864" marR="78864" marT="39432" marB="3943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26,905 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864" marR="78864" marT="39432" marB="3943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34,764 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864" marR="78864" marT="39432" marB="3943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6839559"/>
                  </a:ext>
                </a:extLst>
              </a:tr>
              <a:tr h="32744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2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直接夫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 </a:t>
                      </a:r>
                      <a:r>
                        <a:rPr lang="ja-JP" altLang="en-US" sz="12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小計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864" marR="78864" marT="39432" marB="3943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8,121 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864" marR="78864" marT="39432" marB="3943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58,531 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864" marR="78864" marT="39432" marB="3943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66,652 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864" marR="78864" marT="39432" marB="3943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79,999 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864" marR="78864" marT="39432" marB="3943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146,651 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864" marR="78864" marT="39432" marB="3943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4154356"/>
                  </a:ext>
                </a:extLst>
              </a:tr>
              <a:tr h="32744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2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その他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 坑内</a:t>
                      </a:r>
                      <a:r>
                        <a:rPr lang="ja-JP" altLang="en-US" sz="12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夫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864" marR="78864" marT="39432" marB="3943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2,039 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864" marR="78864" marT="39432" marB="3943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18,381 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864" marR="78864" marT="39432" marB="3943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20,420 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864" marR="78864" marT="39432" marB="3943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47,154 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864" marR="78864" marT="39432" marB="3943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67,574 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864" marR="78864" marT="39432" marB="3943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7661007"/>
                  </a:ext>
                </a:extLst>
              </a:tr>
              <a:tr h="32744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坑内</a:t>
                      </a:r>
                      <a:r>
                        <a:rPr lang="ja-JP" altLang="en-US" sz="12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夫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 </a:t>
                      </a:r>
                      <a:r>
                        <a:rPr lang="ja-JP" altLang="en-US" sz="12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計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864" marR="78864" marT="39432" marB="3943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10,160 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864" marR="78864" marT="39432" marB="3943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76,892 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864" marR="78864" marT="39432" marB="3943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87,052</a:t>
                      </a: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 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864" marR="78864" marT="39432" marB="3943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127,153</a:t>
                      </a: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 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864" marR="78864" marT="39432" marB="3943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214,205 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864" marR="78864" marT="39432" marB="3943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3484122"/>
                  </a:ext>
                </a:extLst>
              </a:tr>
              <a:tr h="327449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坑外夫 </a:t>
                      </a:r>
                      <a:r>
                        <a:rPr lang="ja-JP" altLang="en-US" sz="12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計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864" marR="78864" marT="39432" marB="3943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3,155 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864" marR="78864" marT="39432" marB="3943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6,407 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864" marR="78864" marT="39432" marB="3943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9,562 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864" marR="78864" marT="39432" marB="3943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85,451 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864" marR="78864" marT="39432" marB="3943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95,013 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864" marR="78864" marT="39432" marB="3943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4806857"/>
                  </a:ext>
                </a:extLst>
              </a:tr>
              <a:tr h="136316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400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</a:rPr>
                        <a:t>合計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864" marR="78864" marT="39432" marB="3943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13,315 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864" marR="78864" marT="39432" marB="3943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83,299 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864" marR="78864" marT="39432" marB="3943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96,614</a:t>
                      </a: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 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864" marR="78864" marT="39432" marB="3943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212,604</a:t>
                      </a: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 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864" marR="78864" marT="39432" marB="3943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309,218 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864" marR="78864" marT="39432" marB="3943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3791285"/>
                  </a:ext>
                </a:extLst>
              </a:tr>
              <a:tr h="327449">
                <a:tc rowSpan="6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坑内</a:t>
                      </a:r>
                      <a:r>
                        <a:rPr lang="ja-JP" altLang="en-US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夫</a:t>
                      </a:r>
                      <a:r>
                        <a:rPr lang="en-US" altLang="ja-JP" sz="11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(%)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864" marR="78864" marT="39432" marB="3943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採炭夫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864" marR="78864" marT="39432" marB="3943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35.4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864" marR="78864" marT="39432" marB="3943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51.6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864" marR="78864" marT="39432" marB="3943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49.4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864" marR="78864" marT="39432" marB="3943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18.4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864" marR="78864" marT="39432" marB="3943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28.1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864" marR="78864" marT="39432" marB="3943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4195402"/>
                  </a:ext>
                </a:extLst>
              </a:tr>
              <a:tr h="32744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2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掘進夫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864" marR="78864" marT="39432" marB="3943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16.6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864" marR="78864" marT="39432" marB="3943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10.7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864" marR="78864" marT="39432" marB="3943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11.5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864" marR="78864" marT="39432" marB="3943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6.5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864" marR="78864" marT="39432" marB="3943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8.1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864" marR="78864" marT="39432" marB="3943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6502085"/>
                  </a:ext>
                </a:extLst>
              </a:tr>
              <a:tr h="32744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2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仕操夫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864" marR="78864" marT="39432" marB="3943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8.9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864" marR="78864" marT="39432" marB="3943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8.0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864" marR="78864" marT="39432" marB="3943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8.1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864" marR="78864" marT="39432" marB="3943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12.7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864" marR="78864" marT="39432" marB="3943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11.2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864" marR="78864" marT="39432" marB="3943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0811033"/>
                  </a:ext>
                </a:extLst>
              </a:tr>
              <a:tr h="32744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2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直接夫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 </a:t>
                      </a:r>
                      <a:r>
                        <a:rPr lang="ja-JP" altLang="en-US" sz="12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小計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864" marR="78864" marT="39432" marB="3943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61.0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864" marR="78864" marT="39432" marB="3943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70.3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864" marR="78864" marT="39432" marB="3943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69.0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864" marR="78864" marT="39432" marB="3943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37.6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864" marR="78864" marT="39432" marB="3943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47.4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864" marR="78864" marT="39432" marB="3943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524580"/>
                  </a:ext>
                </a:extLst>
              </a:tr>
              <a:tr h="32744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2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その他</a:t>
                      </a: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 坑内</a:t>
                      </a:r>
                      <a:r>
                        <a:rPr lang="ja-JP" altLang="en-US" sz="12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夫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864" marR="78864" marT="39432" marB="3943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15.3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864" marR="78864" marT="39432" marB="3943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22.1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864" marR="78864" marT="39432" marB="3943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21.1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864" marR="78864" marT="39432" marB="3943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22.2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864" marR="78864" marT="39432" marB="3943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21.9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864" marR="78864" marT="39432" marB="3943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2539815"/>
                  </a:ext>
                </a:extLst>
              </a:tr>
              <a:tr h="32744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坑内</a:t>
                      </a:r>
                      <a:r>
                        <a:rPr lang="ja-JP" altLang="en-US" sz="12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夫　計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864" marR="78864" marT="39432" marB="3943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76.3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함초롬바탕" panose="02030604000101010101" pitchFamily="18" charset="-127"/>
                      </a:endParaRPr>
                    </a:p>
                  </a:txBody>
                  <a:tcPr marL="78864" marR="78864" marT="39432" marB="3943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92.3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함초롬바탕" panose="02030604000101010101" pitchFamily="18" charset="-127"/>
                      </a:endParaRPr>
                    </a:p>
                  </a:txBody>
                  <a:tcPr marL="78864" marR="78864" marT="39432" marB="3943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90.1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864" marR="78864" marT="39432" marB="3943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59.8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함초롬바탕" panose="02030604000101010101" pitchFamily="18" charset="-127"/>
                      </a:endParaRPr>
                    </a:p>
                  </a:txBody>
                  <a:tcPr marL="78864" marR="78864" marT="39432" marB="3943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69.3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864" marR="78864" marT="39432" marB="3943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8635264"/>
                  </a:ext>
                </a:extLst>
              </a:tr>
              <a:tr h="327449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坑外夫 </a:t>
                      </a:r>
                      <a:r>
                        <a:rPr lang="ja-JP" altLang="en-US" sz="12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計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864" marR="78864" marT="39432" marB="3943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23.7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864" marR="78864" marT="39432" marB="3943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7.7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864" marR="78864" marT="39432" marB="3943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9.9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864" marR="78864" marT="39432" marB="3943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40.2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864" marR="78864" marT="39432" marB="3943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30.7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864" marR="78864" marT="39432" marB="3943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2723141"/>
                  </a:ext>
                </a:extLst>
              </a:tr>
              <a:tr h="327449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2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合計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864" marR="78864" marT="39432" marB="3943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100.0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864" marR="78864" marT="39432" marB="3943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100.0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864" marR="78864" marT="39432" marB="3943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100.0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864" marR="78864" marT="39432" marB="3943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100.0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864" marR="78864" marT="39432" marB="3943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100.0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78864" marR="78864" marT="39432" marB="39432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946686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5E48A8D9-5080-4034-A4A3-F0E490F8E9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483061" y="81352"/>
            <a:ext cx="2104688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2000"/>
          </a:p>
        </p:txBody>
      </p:sp>
    </p:spTree>
    <p:extLst>
      <p:ext uri="{BB962C8B-B14F-4D97-AF65-F5344CB8AC3E}">
        <p14:creationId xmlns:p14="http://schemas.microsoft.com/office/powerpoint/2010/main" val="2422850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411122E-D70C-43D2-AC6D-6201B3B2E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5800" y="14496"/>
            <a:ext cx="7950200" cy="880164"/>
          </a:xfrm>
        </p:spPr>
        <p:txBody>
          <a:bodyPr>
            <a:noAutofit/>
          </a:bodyPr>
          <a:lstStyle/>
          <a:p>
            <a:pPr algn="ctr"/>
            <a: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朝鮮人の坑</a:t>
            </a:r>
            <a:r>
              <a:rPr lang="ko-KR" altLang="en-US" sz="4000" dirty="0">
                <a:latin typeface="ＭＳ Ｐゴシック" panose="020B0600070205080204" pitchFamily="50" charset="-128"/>
              </a:rPr>
              <a:t>内</a:t>
            </a:r>
            <a: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労働</a:t>
            </a:r>
            <a:r>
              <a:rPr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ko-KR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큐슈 </a:t>
            </a:r>
            <a:r>
              <a:rPr lang="en-US" altLang="ko-KR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L</a:t>
            </a:r>
            <a:r>
              <a:rPr lang="ko-KR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탄광</a:t>
            </a:r>
            <a:r>
              <a:rPr lang="en-US" altLang="ko-KR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lang="ko-KR" altLang="en-US" sz="4000" dirty="0">
              <a:latin typeface="ＭＳ Ｐゴシック" panose="020B0600070205080204" pitchFamily="50" charset="-128"/>
            </a:endParaRPr>
          </a:p>
        </p:txBody>
      </p:sp>
      <p:graphicFrame>
        <p:nvGraphicFramePr>
          <p:cNvPr id="8" name="내용 개체 틀 7">
            <a:extLst>
              <a:ext uri="{FF2B5EF4-FFF2-40B4-BE49-F238E27FC236}">
                <a16:creationId xmlns:a16="http://schemas.microsoft.com/office/drawing/2014/main" id="{C5AEAA16-15AA-461F-8A9D-20F60F64B8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2517032"/>
              </p:ext>
            </p:extLst>
          </p:nvPr>
        </p:nvGraphicFramePr>
        <p:xfrm>
          <a:off x="4191451" y="989012"/>
          <a:ext cx="7695750" cy="57464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40737">
                  <a:extLst>
                    <a:ext uri="{9D8B030D-6E8A-4147-A177-3AD203B41FA5}">
                      <a16:colId xmlns:a16="http://schemas.microsoft.com/office/drawing/2014/main" val="3428860401"/>
                    </a:ext>
                  </a:extLst>
                </a:gridCol>
                <a:gridCol w="940737">
                  <a:extLst>
                    <a:ext uri="{9D8B030D-6E8A-4147-A177-3AD203B41FA5}">
                      <a16:colId xmlns:a16="http://schemas.microsoft.com/office/drawing/2014/main" val="296575153"/>
                    </a:ext>
                  </a:extLst>
                </a:gridCol>
                <a:gridCol w="1110591">
                  <a:extLst>
                    <a:ext uri="{9D8B030D-6E8A-4147-A177-3AD203B41FA5}">
                      <a16:colId xmlns:a16="http://schemas.microsoft.com/office/drawing/2014/main" val="3956585333"/>
                    </a:ext>
                  </a:extLst>
                </a:gridCol>
                <a:gridCol w="940737">
                  <a:extLst>
                    <a:ext uri="{9D8B030D-6E8A-4147-A177-3AD203B41FA5}">
                      <a16:colId xmlns:a16="http://schemas.microsoft.com/office/drawing/2014/main" val="3675729538"/>
                    </a:ext>
                  </a:extLst>
                </a:gridCol>
                <a:gridCol w="940737">
                  <a:extLst>
                    <a:ext uri="{9D8B030D-6E8A-4147-A177-3AD203B41FA5}">
                      <a16:colId xmlns:a16="http://schemas.microsoft.com/office/drawing/2014/main" val="3867050738"/>
                    </a:ext>
                  </a:extLst>
                </a:gridCol>
                <a:gridCol w="940737">
                  <a:extLst>
                    <a:ext uri="{9D8B030D-6E8A-4147-A177-3AD203B41FA5}">
                      <a16:colId xmlns:a16="http://schemas.microsoft.com/office/drawing/2014/main" val="374294836"/>
                    </a:ext>
                  </a:extLst>
                </a:gridCol>
                <a:gridCol w="940737">
                  <a:extLst>
                    <a:ext uri="{9D8B030D-6E8A-4147-A177-3AD203B41FA5}">
                      <a16:colId xmlns:a16="http://schemas.microsoft.com/office/drawing/2014/main" val="3358488296"/>
                    </a:ext>
                  </a:extLst>
                </a:gridCol>
                <a:gridCol w="940737">
                  <a:extLst>
                    <a:ext uri="{9D8B030D-6E8A-4147-A177-3AD203B41FA5}">
                      <a16:colId xmlns:a16="http://schemas.microsoft.com/office/drawing/2014/main" val="2018592246"/>
                    </a:ext>
                  </a:extLst>
                </a:gridCol>
              </a:tblGrid>
              <a:tr h="288007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800" u="none" strike="noStrike" dirty="0">
                          <a:effectLst/>
                        </a:rPr>
                        <a:t>　</a:t>
                      </a:r>
                      <a:endParaRPr lang="ko-KR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1800" u="none" strike="noStrike" dirty="0">
                          <a:effectLst/>
                        </a:rPr>
                        <a:t>坑内夫</a:t>
                      </a:r>
                      <a:endParaRPr lang="ko-KR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800" u="none" strike="noStrike" dirty="0">
                          <a:effectLst/>
                        </a:rPr>
                        <a:t>坑外夫</a:t>
                      </a:r>
                      <a:endParaRPr lang="ko-KR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総計</a:t>
                      </a:r>
                      <a:endParaRPr lang="ko-KR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43362386"/>
                  </a:ext>
                </a:extLst>
              </a:tr>
              <a:tr h="288007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u="none" strike="noStrike" dirty="0">
                          <a:effectLst/>
                        </a:rPr>
                        <a:t>採炭夫</a:t>
                      </a:r>
                      <a:endParaRPr lang="ko-KR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>
                          <a:effectLst/>
                        </a:rPr>
                        <a:t>(%)</a:t>
                      </a:r>
                      <a:endParaRPr lang="en-US" altLang="ko-KR" sz="1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計</a:t>
                      </a:r>
                      <a:endParaRPr lang="ko-KR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>
                          <a:effectLst/>
                        </a:rPr>
                        <a:t>(%)</a:t>
                      </a:r>
                      <a:endParaRPr lang="en-US" altLang="ko-KR" sz="1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5709574"/>
                  </a:ext>
                </a:extLst>
              </a:tr>
              <a:tr h="28800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>
                          <a:effectLst/>
                        </a:rPr>
                        <a:t>1933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u="none" strike="noStrike" dirty="0">
                          <a:effectLst/>
                        </a:rPr>
                        <a:t>内地人</a:t>
                      </a:r>
                      <a:endParaRPr lang="ko-KR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800" u="none" strike="noStrike">
                          <a:effectLst/>
                        </a:rPr>
                        <a:t>733 </a:t>
                      </a:r>
                      <a:endParaRPr lang="en-US" altLang="ko-KR" sz="1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800" u="none" strike="noStrike" dirty="0">
                          <a:effectLst/>
                        </a:rPr>
                        <a:t>43.1 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800" u="none" strike="noStrike">
                          <a:effectLst/>
                        </a:rPr>
                        <a:t>1,282 </a:t>
                      </a:r>
                      <a:endParaRPr lang="en-US" altLang="ko-KR" sz="1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800" u="none" strike="noStrike">
                          <a:effectLst/>
                        </a:rPr>
                        <a:t>75.4 </a:t>
                      </a:r>
                      <a:endParaRPr lang="en-US" altLang="ko-KR" sz="1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800" u="none" strike="noStrike">
                          <a:effectLst/>
                        </a:rPr>
                        <a:t>419 </a:t>
                      </a:r>
                      <a:endParaRPr lang="en-US" altLang="ko-KR" sz="1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800" u="none" strike="noStrike">
                          <a:effectLst/>
                        </a:rPr>
                        <a:t>1,701 </a:t>
                      </a:r>
                      <a:endParaRPr lang="en-US" altLang="ko-KR" sz="1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57203904"/>
                  </a:ext>
                </a:extLst>
              </a:tr>
              <a:tr h="28800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u="none" strike="noStrike" dirty="0">
                          <a:effectLst/>
                        </a:rPr>
                        <a:t>朝鮮人</a:t>
                      </a:r>
                      <a:endParaRPr lang="ko-KR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800" u="none" strike="noStrike">
                          <a:effectLst/>
                        </a:rPr>
                        <a:t>1 </a:t>
                      </a:r>
                      <a:endParaRPr lang="en-US" altLang="ko-KR" sz="1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800" u="none" strike="noStrike" dirty="0">
                          <a:effectLst/>
                        </a:rPr>
                        <a:t>100.0 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800" u="none" strike="noStrike" dirty="0">
                          <a:effectLst/>
                        </a:rPr>
                        <a:t>1 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8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100.0</a:t>
                      </a:r>
                      <a:r>
                        <a:rPr lang="en-US" altLang="ko-KR" sz="1800" u="none" strike="noStrike" dirty="0">
                          <a:effectLst/>
                        </a:rPr>
                        <a:t> 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800" u="none" strike="noStrike" dirty="0">
                          <a:effectLst/>
                        </a:rPr>
                        <a:t>0 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800" u="none" strike="noStrike">
                          <a:effectLst/>
                        </a:rPr>
                        <a:t>1 </a:t>
                      </a:r>
                      <a:endParaRPr lang="en-US" altLang="ko-KR" sz="1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05986267"/>
                  </a:ext>
                </a:extLst>
              </a:tr>
              <a:tr h="28800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u="none" strike="noStrike" dirty="0">
                          <a:effectLst/>
                        </a:rPr>
                        <a:t>計</a:t>
                      </a:r>
                      <a:endParaRPr lang="ko-KR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800" u="none" strike="noStrike">
                          <a:effectLst/>
                        </a:rPr>
                        <a:t>734 </a:t>
                      </a:r>
                      <a:endParaRPr lang="en-US" altLang="ko-KR" sz="1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800" u="none" strike="noStrike">
                          <a:effectLst/>
                        </a:rPr>
                        <a:t>43.1 </a:t>
                      </a:r>
                      <a:endParaRPr lang="en-US" altLang="ko-KR" sz="1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800" u="none" strike="noStrike">
                          <a:effectLst/>
                        </a:rPr>
                        <a:t>1,283 </a:t>
                      </a:r>
                      <a:endParaRPr lang="en-US" altLang="ko-KR" sz="1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800" u="none" strike="noStrike" dirty="0">
                          <a:effectLst/>
                        </a:rPr>
                        <a:t>75.4 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800" u="none" strike="noStrike">
                          <a:effectLst/>
                        </a:rPr>
                        <a:t>419 </a:t>
                      </a:r>
                      <a:endParaRPr lang="en-US" altLang="ko-KR" sz="1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800" u="none" strike="noStrike">
                          <a:effectLst/>
                        </a:rPr>
                        <a:t>1,702 </a:t>
                      </a:r>
                      <a:endParaRPr lang="en-US" altLang="ko-KR" sz="1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18780459"/>
                  </a:ext>
                </a:extLst>
              </a:tr>
              <a:tr h="28800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>
                          <a:effectLst/>
                        </a:rPr>
                        <a:t>1937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u="none" strike="noStrike" dirty="0">
                          <a:effectLst/>
                        </a:rPr>
                        <a:t>内地人</a:t>
                      </a:r>
                      <a:endParaRPr lang="ko-KR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800" u="none" strike="noStrike" dirty="0">
                          <a:effectLst/>
                        </a:rPr>
                        <a:t>664 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800" u="none" strike="noStrike">
                          <a:effectLst/>
                        </a:rPr>
                        <a:t>35.7 </a:t>
                      </a:r>
                      <a:endParaRPr lang="en-US" altLang="ko-KR" sz="1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800" u="none" strike="noStrike">
                          <a:effectLst/>
                        </a:rPr>
                        <a:t>1,365 </a:t>
                      </a:r>
                      <a:endParaRPr lang="en-US" altLang="ko-KR" sz="1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800" u="none" strike="noStrike">
                          <a:effectLst/>
                        </a:rPr>
                        <a:t>73.4 </a:t>
                      </a:r>
                      <a:endParaRPr lang="en-US" altLang="ko-KR" sz="1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800" u="none" strike="noStrike">
                          <a:effectLst/>
                        </a:rPr>
                        <a:t>494 </a:t>
                      </a:r>
                      <a:endParaRPr lang="en-US" altLang="ko-KR" sz="1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800" u="none" strike="noStrike">
                          <a:effectLst/>
                        </a:rPr>
                        <a:t>1,859 </a:t>
                      </a:r>
                      <a:endParaRPr lang="en-US" altLang="ko-KR" sz="1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25325367"/>
                  </a:ext>
                </a:extLst>
              </a:tr>
              <a:tr h="28800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u="none" strike="noStrike" dirty="0">
                          <a:effectLst/>
                        </a:rPr>
                        <a:t>朝鮮人</a:t>
                      </a:r>
                      <a:endParaRPr lang="ko-KR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800" u="none" strike="noStrike" dirty="0">
                          <a:effectLst/>
                        </a:rPr>
                        <a:t>117 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800" u="none" strike="noStrike" dirty="0">
                          <a:effectLst/>
                        </a:rPr>
                        <a:t>88.6 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800" u="none" strike="noStrike" dirty="0">
                          <a:effectLst/>
                        </a:rPr>
                        <a:t>132 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8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100.0</a:t>
                      </a:r>
                      <a:r>
                        <a:rPr lang="en-US" altLang="ko-KR" sz="1800" u="none" strike="noStrike" dirty="0">
                          <a:effectLst/>
                        </a:rPr>
                        <a:t> 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800" u="none" strike="noStrike">
                          <a:effectLst/>
                        </a:rPr>
                        <a:t>0 </a:t>
                      </a:r>
                      <a:endParaRPr lang="en-US" altLang="ko-KR" sz="1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800" u="none" strike="noStrike">
                          <a:effectLst/>
                        </a:rPr>
                        <a:t>132 </a:t>
                      </a:r>
                      <a:endParaRPr lang="en-US" altLang="ko-KR" sz="1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16492929"/>
                  </a:ext>
                </a:extLst>
              </a:tr>
              <a:tr h="28800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u="none" strike="noStrike" dirty="0">
                          <a:effectLst/>
                        </a:rPr>
                        <a:t>計</a:t>
                      </a:r>
                      <a:endParaRPr lang="ko-KR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800" u="none" strike="noStrike">
                          <a:effectLst/>
                        </a:rPr>
                        <a:t>781 </a:t>
                      </a:r>
                      <a:endParaRPr lang="en-US" altLang="ko-KR" sz="1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800" u="none" strike="noStrike">
                          <a:effectLst/>
                        </a:rPr>
                        <a:t>39.2 </a:t>
                      </a:r>
                      <a:endParaRPr lang="en-US" altLang="ko-KR" sz="1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800" u="none" strike="noStrike">
                          <a:effectLst/>
                        </a:rPr>
                        <a:t>1,497 </a:t>
                      </a:r>
                      <a:endParaRPr lang="en-US" altLang="ko-KR" sz="1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800" u="none" strike="noStrike">
                          <a:effectLst/>
                        </a:rPr>
                        <a:t>75.2 </a:t>
                      </a:r>
                      <a:endParaRPr lang="en-US" altLang="ko-KR" sz="1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800" u="none" strike="noStrike">
                          <a:effectLst/>
                        </a:rPr>
                        <a:t>494 </a:t>
                      </a:r>
                      <a:endParaRPr lang="en-US" altLang="ko-KR" sz="1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800" u="none" strike="noStrike">
                          <a:effectLst/>
                        </a:rPr>
                        <a:t>1,991 </a:t>
                      </a:r>
                      <a:endParaRPr lang="en-US" altLang="ko-KR" sz="1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76711775"/>
                  </a:ext>
                </a:extLst>
              </a:tr>
              <a:tr h="28800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 dirty="0">
                          <a:effectLst/>
                        </a:rPr>
                        <a:t>1938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u="none" strike="noStrike" dirty="0">
                          <a:effectLst/>
                        </a:rPr>
                        <a:t>内地人</a:t>
                      </a:r>
                      <a:endParaRPr lang="ko-KR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800" u="none" strike="noStrike" dirty="0">
                          <a:effectLst/>
                        </a:rPr>
                        <a:t>668 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800" u="none" strike="noStrike">
                          <a:effectLst/>
                        </a:rPr>
                        <a:t>34.2 </a:t>
                      </a:r>
                      <a:endParaRPr lang="en-US" altLang="ko-KR" sz="1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800" u="none" strike="noStrike">
                          <a:effectLst/>
                        </a:rPr>
                        <a:t>1,473 </a:t>
                      </a:r>
                      <a:endParaRPr lang="en-US" altLang="ko-KR" sz="1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800" u="none" strike="noStrike">
                          <a:effectLst/>
                        </a:rPr>
                        <a:t>75.5 </a:t>
                      </a:r>
                      <a:endParaRPr lang="en-US" altLang="ko-KR" sz="1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800" u="none" strike="noStrike">
                          <a:effectLst/>
                        </a:rPr>
                        <a:t>478 </a:t>
                      </a:r>
                      <a:endParaRPr lang="en-US" altLang="ko-KR" sz="1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800" u="none" strike="noStrike">
                          <a:effectLst/>
                        </a:rPr>
                        <a:t>1,951 </a:t>
                      </a:r>
                      <a:endParaRPr lang="en-US" altLang="ko-KR" sz="1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69272315"/>
                  </a:ext>
                </a:extLst>
              </a:tr>
              <a:tr h="28800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u="none" strike="noStrike" dirty="0">
                          <a:effectLst/>
                        </a:rPr>
                        <a:t>朝鮮人</a:t>
                      </a:r>
                      <a:endParaRPr lang="ko-KR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800" u="none" strike="noStrike" dirty="0">
                          <a:effectLst/>
                        </a:rPr>
                        <a:t>88 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800" u="none" strike="noStrike" dirty="0">
                          <a:effectLst/>
                        </a:rPr>
                        <a:t>87.1 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800" u="none" strike="noStrike" dirty="0">
                          <a:effectLst/>
                        </a:rPr>
                        <a:t>101 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8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100.0</a:t>
                      </a:r>
                      <a:r>
                        <a:rPr lang="en-US" altLang="ko-KR" sz="1800" u="none" strike="noStrike" dirty="0">
                          <a:effectLst/>
                        </a:rPr>
                        <a:t> 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800" u="none" strike="noStrike">
                          <a:effectLst/>
                        </a:rPr>
                        <a:t>0 </a:t>
                      </a:r>
                      <a:endParaRPr lang="en-US" altLang="ko-KR" sz="1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800" u="none" strike="noStrike">
                          <a:effectLst/>
                        </a:rPr>
                        <a:t>101 </a:t>
                      </a:r>
                      <a:endParaRPr lang="en-US" altLang="ko-KR" sz="1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60128832"/>
                  </a:ext>
                </a:extLst>
              </a:tr>
              <a:tr h="25841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u="none" strike="noStrike" dirty="0">
                          <a:effectLst/>
                        </a:rPr>
                        <a:t>計</a:t>
                      </a:r>
                      <a:endParaRPr lang="ko-KR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800" u="none" strike="noStrike">
                          <a:effectLst/>
                        </a:rPr>
                        <a:t>756 </a:t>
                      </a:r>
                      <a:endParaRPr lang="en-US" altLang="ko-KR" sz="1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800" u="none" strike="noStrike" dirty="0">
                          <a:effectLst/>
                        </a:rPr>
                        <a:t>36.8 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800" u="none" strike="noStrike">
                          <a:effectLst/>
                        </a:rPr>
                        <a:t>1,574 </a:t>
                      </a:r>
                      <a:endParaRPr lang="en-US" altLang="ko-KR" sz="1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800" u="none" strike="noStrike">
                          <a:effectLst/>
                        </a:rPr>
                        <a:t>76.7 </a:t>
                      </a:r>
                      <a:endParaRPr lang="en-US" altLang="ko-KR" sz="1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800" u="none" strike="noStrike">
                          <a:effectLst/>
                        </a:rPr>
                        <a:t>478 </a:t>
                      </a:r>
                      <a:endParaRPr lang="en-US" altLang="ko-KR" sz="1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800" u="none" strike="noStrike">
                          <a:effectLst/>
                        </a:rPr>
                        <a:t>2,052 </a:t>
                      </a:r>
                      <a:endParaRPr lang="en-US" altLang="ko-KR" sz="1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21244479"/>
                  </a:ext>
                </a:extLst>
              </a:tr>
              <a:tr h="28800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>
                          <a:effectLst/>
                        </a:rPr>
                        <a:t>1939</a:t>
                      </a:r>
                      <a:endParaRPr lang="en-US" altLang="ko-KR" sz="1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u="none" strike="noStrike" dirty="0">
                          <a:effectLst/>
                        </a:rPr>
                        <a:t>内地人</a:t>
                      </a:r>
                      <a:endParaRPr lang="ko-KR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800" u="none" strike="noStrike">
                          <a:effectLst/>
                        </a:rPr>
                        <a:t>588 </a:t>
                      </a:r>
                      <a:endParaRPr lang="en-US" altLang="ko-KR" sz="1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800" u="none" strike="noStrike">
                          <a:effectLst/>
                        </a:rPr>
                        <a:t>31.9 </a:t>
                      </a:r>
                      <a:endParaRPr lang="en-US" altLang="ko-KR" sz="1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800" u="none" strike="noStrike">
                          <a:effectLst/>
                        </a:rPr>
                        <a:t>1,356 </a:t>
                      </a:r>
                      <a:endParaRPr lang="en-US" altLang="ko-KR" sz="1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800" u="none" strike="noStrike">
                          <a:effectLst/>
                        </a:rPr>
                        <a:t>73.5 </a:t>
                      </a:r>
                      <a:endParaRPr lang="en-US" altLang="ko-KR" sz="1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800" u="none" strike="noStrike">
                          <a:effectLst/>
                        </a:rPr>
                        <a:t>489 </a:t>
                      </a:r>
                      <a:endParaRPr lang="en-US" altLang="ko-KR" sz="1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8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1,845 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23656031"/>
                  </a:ext>
                </a:extLst>
              </a:tr>
              <a:tr h="28800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u="none" strike="noStrike" dirty="0">
                          <a:effectLst/>
                        </a:rPr>
                        <a:t>朝鮮人</a:t>
                      </a:r>
                      <a:endParaRPr lang="ko-KR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800" u="none" strike="noStrike">
                          <a:effectLst/>
                        </a:rPr>
                        <a:t>293 </a:t>
                      </a:r>
                      <a:endParaRPr lang="en-US" altLang="ko-KR" sz="1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800" u="none" strike="noStrike">
                          <a:effectLst/>
                        </a:rPr>
                        <a:t>94.2 </a:t>
                      </a:r>
                      <a:endParaRPr lang="en-US" altLang="ko-KR" sz="1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800" u="none" strike="noStrike">
                          <a:effectLst/>
                        </a:rPr>
                        <a:t>308 </a:t>
                      </a:r>
                      <a:endParaRPr lang="en-US" altLang="ko-KR" sz="1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8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99.0</a:t>
                      </a:r>
                      <a:r>
                        <a:rPr lang="en-US" altLang="ko-KR" sz="1800" u="none" strike="noStrike" dirty="0">
                          <a:effectLst/>
                        </a:rPr>
                        <a:t> 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800" u="none" strike="noStrike">
                          <a:effectLst/>
                        </a:rPr>
                        <a:t>3 </a:t>
                      </a:r>
                      <a:endParaRPr lang="en-US" altLang="ko-KR" sz="1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8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311 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49629100"/>
                  </a:ext>
                </a:extLst>
              </a:tr>
              <a:tr h="28800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u="none" strike="noStrike" dirty="0">
                          <a:effectLst/>
                        </a:rPr>
                        <a:t>計</a:t>
                      </a:r>
                      <a:endParaRPr lang="ko-KR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800" u="none" strike="noStrike">
                          <a:effectLst/>
                        </a:rPr>
                        <a:t>881 </a:t>
                      </a:r>
                      <a:endParaRPr lang="en-US" altLang="ko-KR" sz="1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800" u="none" strike="noStrike">
                          <a:effectLst/>
                        </a:rPr>
                        <a:t>40.9 </a:t>
                      </a:r>
                      <a:endParaRPr lang="en-US" altLang="ko-KR" sz="1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800" u="none" strike="noStrike">
                          <a:effectLst/>
                        </a:rPr>
                        <a:t>1,664 </a:t>
                      </a:r>
                      <a:endParaRPr lang="en-US" altLang="ko-KR" sz="1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800" u="none" strike="noStrike">
                          <a:effectLst/>
                        </a:rPr>
                        <a:t>77.2 </a:t>
                      </a:r>
                      <a:endParaRPr lang="en-US" altLang="ko-KR" sz="1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800" u="none" strike="noStrike">
                          <a:effectLst/>
                        </a:rPr>
                        <a:t>492 </a:t>
                      </a:r>
                      <a:endParaRPr lang="en-US" altLang="ko-KR" sz="1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800" u="none" strike="noStrike">
                          <a:effectLst/>
                        </a:rPr>
                        <a:t>2,156 </a:t>
                      </a:r>
                      <a:endParaRPr lang="en-US" altLang="ko-KR" sz="1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744397"/>
                  </a:ext>
                </a:extLst>
              </a:tr>
              <a:tr h="28800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>
                          <a:effectLst/>
                        </a:rPr>
                        <a:t>1940</a:t>
                      </a:r>
                      <a:endParaRPr lang="en-US" altLang="ko-KR" sz="1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u="none" strike="noStrike" dirty="0">
                          <a:effectLst/>
                        </a:rPr>
                        <a:t>内地人</a:t>
                      </a:r>
                      <a:endParaRPr lang="ko-KR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800" u="none" strike="noStrike">
                          <a:effectLst/>
                        </a:rPr>
                        <a:t>384 </a:t>
                      </a:r>
                      <a:endParaRPr lang="en-US" altLang="ko-KR" sz="1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800" u="none" strike="noStrike">
                          <a:effectLst/>
                        </a:rPr>
                        <a:t>22.1 </a:t>
                      </a:r>
                      <a:endParaRPr lang="en-US" altLang="ko-KR" sz="1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800" u="none" strike="noStrike">
                          <a:effectLst/>
                        </a:rPr>
                        <a:t>1,219 </a:t>
                      </a:r>
                      <a:endParaRPr lang="en-US" altLang="ko-KR" sz="1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800" u="none" strike="noStrike">
                          <a:effectLst/>
                        </a:rPr>
                        <a:t>70.1 </a:t>
                      </a:r>
                      <a:endParaRPr lang="en-US" altLang="ko-KR" sz="1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800" u="none" strike="noStrike">
                          <a:effectLst/>
                        </a:rPr>
                        <a:t>521 </a:t>
                      </a:r>
                      <a:endParaRPr lang="en-US" altLang="ko-KR" sz="1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8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1,740 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51466467"/>
                  </a:ext>
                </a:extLst>
              </a:tr>
              <a:tr h="28800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u="none" strike="noStrike" dirty="0">
                          <a:effectLst/>
                        </a:rPr>
                        <a:t>朝鮮人</a:t>
                      </a:r>
                      <a:endParaRPr lang="ko-KR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800" u="none" strike="noStrike">
                          <a:effectLst/>
                        </a:rPr>
                        <a:t>473 </a:t>
                      </a:r>
                      <a:endParaRPr lang="en-US" altLang="ko-KR" sz="1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800" u="none" strike="noStrike">
                          <a:effectLst/>
                        </a:rPr>
                        <a:t>87.6 </a:t>
                      </a:r>
                      <a:endParaRPr lang="en-US" altLang="ko-KR" sz="1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800" u="none" strike="noStrike">
                          <a:effectLst/>
                        </a:rPr>
                        <a:t>522 </a:t>
                      </a:r>
                      <a:endParaRPr lang="en-US" altLang="ko-KR" sz="1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8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96.7</a:t>
                      </a:r>
                      <a:r>
                        <a:rPr lang="en-US" altLang="ko-KR" sz="1800" u="none" strike="noStrike" dirty="0">
                          <a:effectLst/>
                        </a:rPr>
                        <a:t> 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800" u="none" strike="noStrike">
                          <a:effectLst/>
                        </a:rPr>
                        <a:t>18 </a:t>
                      </a:r>
                      <a:endParaRPr lang="en-US" altLang="ko-KR" sz="1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8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540 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20925784"/>
                  </a:ext>
                </a:extLst>
              </a:tr>
              <a:tr h="28800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u="none" strike="noStrike" dirty="0">
                          <a:effectLst/>
                        </a:rPr>
                        <a:t>計</a:t>
                      </a:r>
                      <a:endParaRPr lang="ko-KR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800" u="none" strike="noStrike">
                          <a:effectLst/>
                        </a:rPr>
                        <a:t>857 </a:t>
                      </a:r>
                      <a:endParaRPr lang="en-US" altLang="ko-KR" sz="1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800" u="none" strike="noStrike">
                          <a:effectLst/>
                        </a:rPr>
                        <a:t>37.6 </a:t>
                      </a:r>
                      <a:endParaRPr lang="en-US" altLang="ko-KR" sz="1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800" u="none" strike="noStrike">
                          <a:effectLst/>
                        </a:rPr>
                        <a:t>1,741 </a:t>
                      </a:r>
                      <a:endParaRPr lang="en-US" altLang="ko-KR" sz="1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800" u="none" strike="noStrike">
                          <a:effectLst/>
                        </a:rPr>
                        <a:t>76.4 </a:t>
                      </a:r>
                      <a:endParaRPr lang="en-US" altLang="ko-KR" sz="1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800" u="none" strike="noStrike">
                          <a:effectLst/>
                        </a:rPr>
                        <a:t>539 </a:t>
                      </a:r>
                      <a:endParaRPr lang="en-US" altLang="ko-KR" sz="1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800" u="none" strike="noStrike" dirty="0">
                          <a:effectLst/>
                        </a:rPr>
                        <a:t>2,280 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4031698"/>
                  </a:ext>
                </a:extLst>
              </a:tr>
              <a:tr h="28800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1800" u="none" strike="noStrike">
                          <a:effectLst/>
                        </a:rPr>
                        <a:t>1941</a:t>
                      </a:r>
                      <a:endParaRPr lang="en-US" altLang="ko-KR" sz="1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u="none" strike="noStrike" dirty="0">
                          <a:effectLst/>
                        </a:rPr>
                        <a:t>内地人</a:t>
                      </a:r>
                      <a:endParaRPr lang="ko-KR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800" u="none" strike="noStrike">
                          <a:effectLst/>
                        </a:rPr>
                        <a:t>437 </a:t>
                      </a:r>
                      <a:endParaRPr lang="en-US" altLang="ko-KR" sz="1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800" u="none" strike="noStrike">
                          <a:effectLst/>
                        </a:rPr>
                        <a:t>24.8 </a:t>
                      </a:r>
                      <a:endParaRPr lang="en-US" altLang="ko-KR" sz="1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800" u="none" strike="noStrike" dirty="0">
                          <a:effectLst/>
                        </a:rPr>
                        <a:t>1,236 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800" u="none" strike="noStrike">
                          <a:effectLst/>
                        </a:rPr>
                        <a:t>70.2 </a:t>
                      </a:r>
                      <a:endParaRPr lang="en-US" altLang="ko-KR" sz="1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800" u="none" strike="noStrike">
                          <a:effectLst/>
                        </a:rPr>
                        <a:t>524 </a:t>
                      </a:r>
                      <a:endParaRPr lang="en-US" altLang="ko-KR" sz="1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8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1,760 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50510625"/>
                  </a:ext>
                </a:extLst>
              </a:tr>
              <a:tr h="28800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u="none" strike="noStrike" dirty="0">
                          <a:effectLst/>
                        </a:rPr>
                        <a:t>朝鮮人</a:t>
                      </a:r>
                      <a:endParaRPr lang="ko-KR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800" u="none" strike="noStrike">
                          <a:effectLst/>
                        </a:rPr>
                        <a:t>409 </a:t>
                      </a:r>
                      <a:endParaRPr lang="en-US" altLang="ko-KR" sz="1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800" u="none" strike="noStrike">
                          <a:effectLst/>
                        </a:rPr>
                        <a:t>80.0 </a:t>
                      </a:r>
                      <a:endParaRPr lang="en-US" altLang="ko-KR" sz="1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800" u="none" strike="noStrike" dirty="0">
                          <a:effectLst/>
                        </a:rPr>
                        <a:t>502 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800" u="none" strike="noStrike">
                          <a:effectLst/>
                        </a:rPr>
                        <a:t>98.2 </a:t>
                      </a:r>
                      <a:endParaRPr lang="en-US" altLang="ko-KR" sz="1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800" u="none" strike="noStrike">
                          <a:effectLst/>
                        </a:rPr>
                        <a:t>9 </a:t>
                      </a:r>
                      <a:endParaRPr lang="en-US" altLang="ko-KR" sz="1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8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511 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31286007"/>
                  </a:ext>
                </a:extLst>
              </a:tr>
              <a:tr h="28800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u="none" strike="noStrike" dirty="0">
                          <a:effectLst/>
                        </a:rPr>
                        <a:t>計</a:t>
                      </a:r>
                      <a:endParaRPr lang="ko-KR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800" u="none" strike="noStrike" dirty="0">
                          <a:effectLst/>
                        </a:rPr>
                        <a:t>846 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800" u="none" strike="noStrike" dirty="0">
                          <a:effectLst/>
                        </a:rPr>
                        <a:t>37.3 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800" u="none" strike="noStrike">
                          <a:effectLst/>
                        </a:rPr>
                        <a:t>1,738 </a:t>
                      </a:r>
                      <a:endParaRPr lang="en-US" altLang="ko-KR" sz="1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8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76.5</a:t>
                      </a:r>
                      <a:r>
                        <a:rPr lang="en-US" altLang="ko-KR" sz="1800" u="none" strike="noStrike" dirty="0">
                          <a:effectLst/>
                        </a:rPr>
                        <a:t> 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800" u="none" strike="noStrike">
                          <a:effectLst/>
                        </a:rPr>
                        <a:t>533 </a:t>
                      </a:r>
                      <a:endParaRPr lang="en-US" altLang="ko-KR" sz="18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800" u="none" strike="noStrike" dirty="0">
                          <a:effectLst/>
                        </a:rPr>
                        <a:t>2,271 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39283501"/>
                  </a:ext>
                </a:extLst>
              </a:tr>
            </a:tbl>
          </a:graphicData>
        </a:graphic>
      </p:graphicFrame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076F14B-115B-303F-3E41-6B55BD80B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100" y="989011"/>
            <a:ext cx="3823719" cy="522071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“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朝鮮人</a:t>
            </a:r>
            <a:r>
              <a:rPr lang="ko-KR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은 주로 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坑</a:t>
            </a:r>
            <a:r>
              <a:rPr lang="ko-KR" altLang="en-US" sz="2400" dirty="0">
                <a:latin typeface="ＭＳ Ｐゴシック" panose="020B0600070205080204" pitchFamily="50" charset="-128"/>
              </a:rPr>
              <a:t>内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労働、民族差別、強制労働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”</a:t>
            </a:r>
            <a:r>
              <a:rPr lang="ko-KR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이라는 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主張</a:t>
            </a:r>
            <a:endParaRPr lang="en-US" altLang="ko-KR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資料</a:t>
            </a:r>
            <a:r>
              <a:rPr lang="en-US" altLang="ko-KR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: 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労働科学研究所</a:t>
            </a:r>
            <a:r>
              <a:rPr lang="en-US" altLang="ko-KR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(1943a), 62-63, [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作業場の配置</a:t>
            </a:r>
            <a:r>
              <a:rPr lang="en-US" altLang="ko-KR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], L</a:t>
            </a:r>
            <a:r>
              <a:rPr lang="ko-KR" altLang="en-US" sz="2400" dirty="0">
                <a:latin typeface="ＭＳ Ｐゴシック" panose="020B0600070205080204" pitchFamily="50" charset="-128"/>
              </a:rPr>
              <a:t>炭鉱</a:t>
            </a:r>
            <a:r>
              <a:rPr lang="en-US" altLang="ko-KR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九州</a:t>
            </a:r>
            <a:r>
              <a:rPr lang="en-US" altLang="ko-KR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戦前</a:t>
            </a:r>
            <a:r>
              <a:rPr lang="ko-KR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에도 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朝鮮人</a:t>
            </a:r>
            <a:r>
              <a:rPr lang="ko-KR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은 대부분 </a:t>
            </a:r>
            <a:r>
              <a:rPr lang="ko-KR" altLang="en-US" sz="2400" dirty="0">
                <a:latin typeface="ＭＳ Ｐゴシック" panose="020B0600070205080204" pitchFamily="50" charset="-128"/>
              </a:rPr>
              <a:t>内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労働、戦時動員時</a:t>
            </a:r>
            <a:r>
              <a:rPr lang="ko-KR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는 오히려 감소하기도</a:t>
            </a:r>
            <a:endParaRPr lang="en-US" altLang="ko-KR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⇒朝鮮人</a:t>
            </a:r>
            <a:r>
              <a:rPr lang="ko-KR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이 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坑</a:t>
            </a:r>
            <a:r>
              <a:rPr lang="ko-KR" altLang="en-US" sz="2400" dirty="0">
                <a:latin typeface="ＭＳ Ｐゴシック" panose="020B0600070205080204" pitchFamily="50" charset="-128"/>
              </a:rPr>
              <a:t>内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労働</a:t>
            </a:r>
            <a:r>
              <a:rPr lang="ko-KR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에 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集中</a:t>
            </a:r>
            <a:r>
              <a:rPr lang="ko-KR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된 것은 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民族差別</a:t>
            </a:r>
            <a:r>
              <a:rPr lang="ko-KR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이 아니라 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戦前</a:t>
            </a:r>
            <a:r>
              <a:rPr lang="ko-KR" altLang="en-US" sz="2400" dirty="0" err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부터의</a:t>
            </a:r>
            <a:r>
              <a:rPr lang="ko-KR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現象</a:t>
            </a:r>
            <a:endParaRPr lang="en-US" altLang="ko-KR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⇐</a:t>
            </a:r>
            <a:r>
              <a:rPr lang="ko-KR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젊고 완력이 좋은 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体格</a:t>
            </a:r>
            <a:r>
              <a:rPr lang="ko-KR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의 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朝鮮人</a:t>
            </a:r>
            <a:r>
              <a:rPr lang="ko-KR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이 돈벌이 위해 도일</a:t>
            </a:r>
            <a:endParaRPr lang="ko-KR" altLang="en-US" sz="2400" dirty="0">
              <a:latin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271359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C009186B-CD23-1171-73AF-176BD3770C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>
                <a:latin typeface="MS UI Gothic" panose="020B0600070205080204" pitchFamily="34" charset="-128"/>
                <a:ea typeface="MS UI Gothic" panose="020B0600070205080204" pitchFamily="34" charset="-128"/>
              </a:rPr>
              <a:t>5. </a:t>
            </a:r>
            <a:r>
              <a:rPr lang="ja-JP" alt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産業災害</a:t>
            </a:r>
            <a:endParaRPr lang="ko-KR" altLang="en-US" dirty="0">
              <a:highlight>
                <a:srgbClr val="FF0000"/>
              </a:highlight>
              <a:latin typeface="MS UI Gothic" panose="020B0600070205080204" pitchFamily="34" charset="-128"/>
            </a:endParaRPr>
          </a:p>
        </p:txBody>
      </p:sp>
      <p:sp>
        <p:nvSpPr>
          <p:cNvPr id="6" name="부제목 5">
            <a:extLst>
              <a:ext uri="{FF2B5EF4-FFF2-40B4-BE49-F238E27FC236}">
                <a16:creationId xmlns:a16="http://schemas.microsoft.com/office/drawing/2014/main" id="{6244DD9B-8652-D229-640B-FC7E19DA5B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99809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367B0C2E-3C71-8671-EBC5-9782D72126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dirty="0">
                <a:latin typeface="MS UI Gothic" panose="020B0600070205080204" pitchFamily="34" charset="-128"/>
                <a:ea typeface="MS UI Gothic" panose="020B0600070205080204" pitchFamily="34" charset="-128"/>
              </a:rPr>
              <a:t>1.</a:t>
            </a:r>
            <a:r>
              <a:rPr lang="ja-JP" alt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戦時労働者</a:t>
            </a:r>
            <a:r>
              <a:rPr lang="ko-KR" alt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의 </a:t>
            </a:r>
            <a:br>
              <a:rPr lang="en-US" altLang="ko-KR" dirty="0">
                <a:latin typeface="MS UI Gothic" panose="020B0600070205080204" pitchFamily="34" charset="-128"/>
                <a:ea typeface="MS UI Gothic" panose="020B0600070205080204" pitchFamily="34" charset="-128"/>
              </a:rPr>
            </a:br>
            <a:r>
              <a:rPr lang="ja-JP" alt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規模</a:t>
            </a:r>
            <a:r>
              <a:rPr lang="ko-KR" alt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와 </a:t>
            </a:r>
            <a:r>
              <a:rPr lang="ja-JP" alt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行先</a:t>
            </a:r>
            <a:endParaRPr lang="ko-KR" altLang="en-US" dirty="0">
              <a:latin typeface="MS UI Gothic" panose="020B0600070205080204" pitchFamily="34" charset="-128"/>
            </a:endParaRPr>
          </a:p>
        </p:txBody>
      </p:sp>
      <p:sp>
        <p:nvSpPr>
          <p:cNvPr id="6" name="부제목 5">
            <a:extLst>
              <a:ext uri="{FF2B5EF4-FFF2-40B4-BE49-F238E27FC236}">
                <a16:creationId xmlns:a16="http://schemas.microsoft.com/office/drawing/2014/main" id="{FED9C8F9-797A-1C30-F7CA-A9D7FB6ADF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54348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166D719B-BE34-4F84-A59B-FD9D27B04F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657277"/>
              </p:ext>
            </p:extLst>
          </p:nvPr>
        </p:nvGraphicFramePr>
        <p:xfrm>
          <a:off x="140677" y="1512432"/>
          <a:ext cx="11943473" cy="5043111"/>
        </p:xfrm>
        <a:graphic>
          <a:graphicData uri="http://schemas.openxmlformats.org/drawingml/2006/table">
            <a:tbl>
              <a:tblPr/>
              <a:tblGrid>
                <a:gridCol w="1149419">
                  <a:extLst>
                    <a:ext uri="{9D8B030D-6E8A-4147-A177-3AD203B41FA5}">
                      <a16:colId xmlns:a16="http://schemas.microsoft.com/office/drawing/2014/main" val="98204005"/>
                    </a:ext>
                  </a:extLst>
                </a:gridCol>
                <a:gridCol w="1152994">
                  <a:extLst>
                    <a:ext uri="{9D8B030D-6E8A-4147-A177-3AD203B41FA5}">
                      <a16:colId xmlns:a16="http://schemas.microsoft.com/office/drawing/2014/main" val="3510779992"/>
                    </a:ext>
                  </a:extLst>
                </a:gridCol>
                <a:gridCol w="1152994">
                  <a:extLst>
                    <a:ext uri="{9D8B030D-6E8A-4147-A177-3AD203B41FA5}">
                      <a16:colId xmlns:a16="http://schemas.microsoft.com/office/drawing/2014/main" val="1896524688"/>
                    </a:ext>
                  </a:extLst>
                </a:gridCol>
                <a:gridCol w="1123201">
                  <a:extLst>
                    <a:ext uri="{9D8B030D-6E8A-4147-A177-3AD203B41FA5}">
                      <a16:colId xmlns:a16="http://schemas.microsoft.com/office/drawing/2014/main" val="1051864080"/>
                    </a:ext>
                  </a:extLst>
                </a:gridCol>
                <a:gridCol w="1123201">
                  <a:extLst>
                    <a:ext uri="{9D8B030D-6E8A-4147-A177-3AD203B41FA5}">
                      <a16:colId xmlns:a16="http://schemas.microsoft.com/office/drawing/2014/main" val="3735122726"/>
                    </a:ext>
                  </a:extLst>
                </a:gridCol>
                <a:gridCol w="1123201">
                  <a:extLst>
                    <a:ext uri="{9D8B030D-6E8A-4147-A177-3AD203B41FA5}">
                      <a16:colId xmlns:a16="http://schemas.microsoft.com/office/drawing/2014/main" val="3019062106"/>
                    </a:ext>
                  </a:extLst>
                </a:gridCol>
                <a:gridCol w="1123201">
                  <a:extLst>
                    <a:ext uri="{9D8B030D-6E8A-4147-A177-3AD203B41FA5}">
                      <a16:colId xmlns:a16="http://schemas.microsoft.com/office/drawing/2014/main" val="949915657"/>
                    </a:ext>
                  </a:extLst>
                </a:gridCol>
                <a:gridCol w="1331754">
                  <a:extLst>
                    <a:ext uri="{9D8B030D-6E8A-4147-A177-3AD203B41FA5}">
                      <a16:colId xmlns:a16="http://schemas.microsoft.com/office/drawing/2014/main" val="1059947713"/>
                    </a:ext>
                  </a:extLst>
                </a:gridCol>
                <a:gridCol w="1331754">
                  <a:extLst>
                    <a:ext uri="{9D8B030D-6E8A-4147-A177-3AD203B41FA5}">
                      <a16:colId xmlns:a16="http://schemas.microsoft.com/office/drawing/2014/main" val="914983911"/>
                    </a:ext>
                  </a:extLst>
                </a:gridCol>
                <a:gridCol w="1331754">
                  <a:extLst>
                    <a:ext uri="{9D8B030D-6E8A-4147-A177-3AD203B41FA5}">
                      <a16:colId xmlns:a16="http://schemas.microsoft.com/office/drawing/2014/main" val="3870071054"/>
                    </a:ext>
                  </a:extLst>
                </a:gridCol>
              </a:tblGrid>
              <a:tr h="486806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  <a:ea typeface="함초롬돋움" panose="020B0604000101010101" pitchFamily="50" charset="-127"/>
                        </a:rPr>
                        <a:t>　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  <a:latin typeface="MS Gothic" panose="020B0609070205080204" pitchFamily="49" charset="-128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  <a:ea typeface="함초롬돋움" panose="020B0604000101010101" pitchFamily="50" charset="-127"/>
                        </a:rPr>
                        <a:t>坑内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  <a:latin typeface="MS Gothic" panose="020B0609070205080204" pitchFamily="49" charset="-128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  <a:ea typeface="함초롬돋움" panose="020B0604000101010101" pitchFamily="50" charset="-127"/>
                        </a:rPr>
                        <a:t>坑外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  <a:latin typeface="MS Gothic" panose="020B0609070205080204" pitchFamily="49" charset="-128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2000" b="1" kern="0" spc="0" dirty="0"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合計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  <a:latin typeface="MS Gothic" panose="020B0609070205080204" pitchFamily="49" charset="-128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938951"/>
                  </a:ext>
                </a:extLst>
              </a:tr>
              <a:tr h="48680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  <a:ea typeface="함초롬돋움" panose="020B0604000101010101" pitchFamily="50" charset="-127"/>
                        </a:rPr>
                        <a:t>朝鮮人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  <a:latin typeface="MS Gothic" panose="020B0609070205080204" pitchFamily="49" charset="-128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  <a:ea typeface="함초롬돋움" panose="020B0604000101010101" pitchFamily="50" charset="-127"/>
                        </a:rPr>
                        <a:t>日本人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  <a:latin typeface="MS Gothic" panose="020B0609070205080204" pitchFamily="49" charset="-128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2000" b="1" kern="0" spc="0" dirty="0"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計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  <a:latin typeface="MS Gothic" panose="020B0609070205080204" pitchFamily="49" charset="-128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  <a:ea typeface="함초롬돋움" panose="020B0604000101010101" pitchFamily="50" charset="-127"/>
                        </a:rPr>
                        <a:t>朝鮮人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  <a:latin typeface="MS Gothic" panose="020B0609070205080204" pitchFamily="49" charset="-128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  <a:ea typeface="함초롬돋움" panose="020B0604000101010101" pitchFamily="50" charset="-127"/>
                        </a:rPr>
                        <a:t>日本人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  <a:latin typeface="MS Gothic" panose="020B0609070205080204" pitchFamily="49" charset="-128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2000" b="1" kern="0" spc="0" dirty="0"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計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  <a:latin typeface="MS Gothic" panose="020B0609070205080204" pitchFamily="49" charset="-128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  <a:ea typeface="함초롬돋움" panose="020B0604000101010101" pitchFamily="50" charset="-127"/>
                        </a:rPr>
                        <a:t>朝鮮人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  <a:latin typeface="MS Gothic" panose="020B0609070205080204" pitchFamily="49" charset="-128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  <a:ea typeface="함초롬돋움" panose="020B0604000101010101" pitchFamily="50" charset="-127"/>
                        </a:rPr>
                        <a:t>日本人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  <a:latin typeface="MS Gothic" panose="020B0609070205080204" pitchFamily="49" charset="-128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2000" b="1" kern="0" spc="0" dirty="0"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計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  <a:latin typeface="MS Gothic" panose="020B0609070205080204" pitchFamily="49" charset="-128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7867481"/>
                  </a:ext>
                </a:extLst>
              </a:tr>
              <a:tr h="83547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2000" b="1" kern="0" spc="0" dirty="0"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在籍人数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  <a:latin typeface="MS Gothic" panose="020B0609070205080204" pitchFamily="49" charset="-128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87,052 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127,153 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214,205 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9,562 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85,451 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95,013 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96,614 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212,604 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309,218 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7301996"/>
                  </a:ext>
                </a:extLst>
              </a:tr>
              <a:tr h="48680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  <a:ea typeface="함초롬돋움" panose="020B0604000101010101" pitchFamily="50" charset="-127"/>
                        </a:rPr>
                        <a:t>死亡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  <a:latin typeface="MS Gothic" panose="020B0609070205080204" pitchFamily="49" charset="-128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44 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52 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96 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1 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7 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8 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45 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59 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104 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1915990"/>
                  </a:ext>
                </a:extLst>
              </a:tr>
              <a:tr h="48680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  <a:ea typeface="함초롬돋움" panose="020B0604000101010101" pitchFamily="50" charset="-127"/>
                        </a:rPr>
                        <a:t>傷病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  <a:latin typeface="MS Gothic" panose="020B0609070205080204" pitchFamily="49" charset="-128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3,174 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4,558 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7,732 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252 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873 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1,125 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3,426 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5,431 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8,857 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195788"/>
                  </a:ext>
                </a:extLst>
              </a:tr>
              <a:tr h="48680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2000" b="1" kern="0" spc="0" dirty="0"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計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  <a:latin typeface="MS Gothic" panose="020B0609070205080204" pitchFamily="49" charset="-128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3,218 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4,610 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7,828 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253 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880 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1,133 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3,471 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5,490 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8,961 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9070595"/>
                  </a:ext>
                </a:extLst>
              </a:tr>
              <a:tr h="48680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MS Gothic" panose="020B0609070205080204" pitchFamily="49" charset="-128"/>
                          <a:ea typeface="함초롬돋움" panose="020B0604000101010101" pitchFamily="50" charset="-127"/>
                        </a:rPr>
                        <a:t>死亡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MS Gothic" panose="020B0609070205080204" pitchFamily="49" charset="-128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6.07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4.91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5.38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1.25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0.98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1.01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5.59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3.33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4.04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4169845"/>
                  </a:ext>
                </a:extLst>
              </a:tr>
              <a:tr h="48680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  <a:ea typeface="함초롬돋움" panose="020B0604000101010101" pitchFamily="50" charset="-127"/>
                        </a:rPr>
                        <a:t>傷病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  <a:latin typeface="MS Gothic" panose="020B0609070205080204" pitchFamily="49" charset="-128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437.53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430.16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433.16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316.25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122.60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142.09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425.53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306.54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343.72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0241218"/>
                  </a:ext>
                </a:extLst>
              </a:tr>
              <a:tr h="48680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2000" b="1" kern="0" spc="0" dirty="0"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計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  <a:latin typeface="MS Gothic" panose="020B0609070205080204" pitchFamily="49" charset="-128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443.60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435.07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438.53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317.51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123.58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143.10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431.12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309.87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347.75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4796492"/>
                  </a:ext>
                </a:extLst>
              </a:tr>
            </a:tbl>
          </a:graphicData>
        </a:graphic>
      </p:graphicFrame>
      <p:sp>
        <p:nvSpPr>
          <p:cNvPr id="2" name="제목 1">
            <a:extLst>
              <a:ext uri="{FF2B5EF4-FFF2-40B4-BE49-F238E27FC236}">
                <a16:creationId xmlns:a16="http://schemas.microsoft.com/office/drawing/2014/main" id="{719E21BF-ED55-182B-C59A-22ABF841D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産業災害</a:t>
            </a:r>
            <a:r>
              <a:rPr lang="en-US" altLang="ko-KR" dirty="0">
                <a:latin typeface="MS UI Gothic" panose="020B0600070205080204" pitchFamily="34" charset="-128"/>
                <a:ea typeface="MS UI Gothic" panose="020B0600070205080204" pitchFamily="34" charset="-128"/>
              </a:rPr>
              <a:t>(</a:t>
            </a:r>
            <a:r>
              <a:rPr lang="ja-JP" alt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死亡率と傷病率</a:t>
            </a:r>
            <a:r>
              <a:rPr lang="en-US" altLang="ja-JP" dirty="0">
                <a:latin typeface="MS UI Gothic" panose="020B0600070205080204" pitchFamily="34" charset="-128"/>
                <a:ea typeface="MS UI Gothic" panose="020B0600070205080204" pitchFamily="34" charset="-128"/>
              </a:rPr>
              <a:t>, 1942 </a:t>
            </a:r>
            <a:r>
              <a:rPr lang="ko-KR" alt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전국 탄광</a:t>
            </a:r>
            <a:r>
              <a:rPr lang="en-US" altLang="ko-KR" dirty="0">
                <a:latin typeface="MS UI Gothic" panose="020B0600070205080204" pitchFamily="34" charset="-128"/>
                <a:ea typeface="MS UI Gothic" panose="020B0600070205080204" pitchFamily="34" charset="-128"/>
              </a:rPr>
              <a:t>)</a:t>
            </a:r>
            <a:endParaRPr lang="ko-KR" altLang="en-US" dirty="0">
              <a:latin typeface="MS UI Gothic" panose="020B0600070205080204" pitchFamily="34" charset="-128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50BA2C5-FD9F-7A6A-C3C5-BDD801FF2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767008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8342287-871B-4B58-85DA-C1820C869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425452"/>
            <a:ext cx="10515600" cy="5715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ko-KR" dirty="0">
                <a:latin typeface="MS Gothic" panose="020B0609070205080204" pitchFamily="49" charset="-128"/>
                <a:ea typeface="MS Gothic" panose="020B0609070205080204" pitchFamily="49" charset="-128"/>
              </a:rPr>
              <a:t>1943 </a:t>
            </a:r>
            <a:r>
              <a:rPr lang="ja-JP" altLang="en-US" dirty="0">
                <a:latin typeface="MS Gothic" panose="020B0609070205080204" pitchFamily="49" charset="-128"/>
                <a:ea typeface="MS Gothic" panose="020B0609070205080204" pitchFamily="49" charset="-128"/>
              </a:rPr>
              <a:t>北海道</a:t>
            </a:r>
            <a:r>
              <a:rPr lang="ko-KR" altLang="en-US" dirty="0">
                <a:latin typeface="MS Gothic" panose="020B0609070205080204" pitchFamily="49" charset="-128"/>
              </a:rPr>
              <a:t> </a:t>
            </a:r>
            <a:r>
              <a:rPr lang="ja-JP" altLang="en-US" dirty="0">
                <a:latin typeface="MS Gothic" panose="020B0609070205080204" pitchFamily="49" charset="-128"/>
                <a:ea typeface="MS Gothic" panose="020B0609070205080204" pitchFamily="49" charset="-128"/>
              </a:rPr>
              <a:t>６</a:t>
            </a:r>
            <a:r>
              <a:rPr lang="ko-KR" altLang="en-US" dirty="0">
                <a:latin typeface="MS Gothic" panose="020B0609070205080204" pitchFamily="49" charset="-128"/>
                <a:ea typeface="MS Gothic" panose="020B0609070205080204" pitchFamily="49" charset="-128"/>
              </a:rPr>
              <a:t>개 </a:t>
            </a:r>
            <a:r>
              <a:rPr lang="ko-KR" altLang="en-US" dirty="0">
                <a:latin typeface="MS Gothic" panose="020B0609070205080204" pitchFamily="49" charset="-128"/>
              </a:rPr>
              <a:t>炭鉱</a:t>
            </a:r>
          </a:p>
        </p:txBody>
      </p:sp>
      <p:graphicFrame>
        <p:nvGraphicFramePr>
          <p:cNvPr id="7" name="내용 개체 틀 6">
            <a:extLst>
              <a:ext uri="{FF2B5EF4-FFF2-40B4-BE49-F238E27FC236}">
                <a16:creationId xmlns:a16="http://schemas.microsoft.com/office/drawing/2014/main" id="{A1D0A3DA-9BC8-4F0D-AF72-7AC7EBA58D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3886773"/>
              </p:ext>
            </p:extLst>
          </p:nvPr>
        </p:nvGraphicFramePr>
        <p:xfrm>
          <a:off x="304800" y="1295400"/>
          <a:ext cx="11671297" cy="5346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6348">
                  <a:extLst>
                    <a:ext uri="{9D8B030D-6E8A-4147-A177-3AD203B41FA5}">
                      <a16:colId xmlns:a16="http://schemas.microsoft.com/office/drawing/2014/main" val="2735187484"/>
                    </a:ext>
                  </a:extLst>
                </a:gridCol>
                <a:gridCol w="1392881">
                  <a:extLst>
                    <a:ext uri="{9D8B030D-6E8A-4147-A177-3AD203B41FA5}">
                      <a16:colId xmlns:a16="http://schemas.microsoft.com/office/drawing/2014/main" val="2432953419"/>
                    </a:ext>
                  </a:extLst>
                </a:gridCol>
                <a:gridCol w="1392881">
                  <a:extLst>
                    <a:ext uri="{9D8B030D-6E8A-4147-A177-3AD203B41FA5}">
                      <a16:colId xmlns:a16="http://schemas.microsoft.com/office/drawing/2014/main" val="2272839372"/>
                    </a:ext>
                  </a:extLst>
                </a:gridCol>
                <a:gridCol w="1392881">
                  <a:extLst>
                    <a:ext uri="{9D8B030D-6E8A-4147-A177-3AD203B41FA5}">
                      <a16:colId xmlns:a16="http://schemas.microsoft.com/office/drawing/2014/main" val="636384739"/>
                    </a:ext>
                  </a:extLst>
                </a:gridCol>
                <a:gridCol w="1392881">
                  <a:extLst>
                    <a:ext uri="{9D8B030D-6E8A-4147-A177-3AD203B41FA5}">
                      <a16:colId xmlns:a16="http://schemas.microsoft.com/office/drawing/2014/main" val="652767274"/>
                    </a:ext>
                  </a:extLst>
                </a:gridCol>
                <a:gridCol w="1392881">
                  <a:extLst>
                    <a:ext uri="{9D8B030D-6E8A-4147-A177-3AD203B41FA5}">
                      <a16:colId xmlns:a16="http://schemas.microsoft.com/office/drawing/2014/main" val="3433941849"/>
                    </a:ext>
                  </a:extLst>
                </a:gridCol>
                <a:gridCol w="1392881">
                  <a:extLst>
                    <a:ext uri="{9D8B030D-6E8A-4147-A177-3AD203B41FA5}">
                      <a16:colId xmlns:a16="http://schemas.microsoft.com/office/drawing/2014/main" val="3277520688"/>
                    </a:ext>
                  </a:extLst>
                </a:gridCol>
                <a:gridCol w="1392881">
                  <a:extLst>
                    <a:ext uri="{9D8B030D-6E8A-4147-A177-3AD203B41FA5}">
                      <a16:colId xmlns:a16="http://schemas.microsoft.com/office/drawing/2014/main" val="1606611716"/>
                    </a:ext>
                  </a:extLst>
                </a:gridCol>
                <a:gridCol w="1384782">
                  <a:extLst>
                    <a:ext uri="{9D8B030D-6E8A-4147-A177-3AD203B41FA5}">
                      <a16:colId xmlns:a16="http://schemas.microsoft.com/office/drawing/2014/main" val="2685276751"/>
                    </a:ext>
                  </a:extLst>
                </a:gridCol>
              </a:tblGrid>
              <a:tr h="47153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2800" u="none" strike="noStrike" dirty="0">
                          <a:effectLst/>
                        </a:rPr>
                        <a:t>　</a:t>
                      </a:r>
                      <a:endParaRPr lang="ko-KR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労務者</a:t>
                      </a:r>
                      <a:endParaRPr lang="ko-KR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MS Gothic" panose="020B0609070205080204" pitchFamily="49" charset="-128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2800" u="none" strike="noStrike" dirty="0">
                          <a:effectLst/>
                          <a:latin typeface="MS Gothic" panose="020B0609070205080204" pitchFamily="49" charset="-128"/>
                        </a:rPr>
                        <a:t>坑内</a:t>
                      </a:r>
                      <a:r>
                        <a:rPr lang="ja-JP" altLang="en-US" sz="2800" u="none" strike="noStrike" dirty="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夫</a:t>
                      </a:r>
                      <a:endParaRPr lang="ko-KR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MS Gothic" panose="020B0609070205080204" pitchFamily="49" charset="-128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2800" u="none" strike="noStrike" dirty="0">
                          <a:effectLst/>
                          <a:highlight>
                            <a:srgbClr val="FFFF00"/>
                          </a:highlight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民族別</a:t>
                      </a:r>
                      <a:r>
                        <a:rPr lang="ko-KR" altLang="en-US" sz="2800" u="none" strike="noStrike" dirty="0">
                          <a:effectLst/>
                          <a:highlight>
                            <a:srgbClr val="FFFF00"/>
                          </a:highlight>
                          <a:latin typeface="MS Gothic" panose="020B0609070205080204" pitchFamily="49" charset="-128"/>
                        </a:rPr>
                        <a:t> 坑内</a:t>
                      </a:r>
                      <a:r>
                        <a:rPr lang="ja-JP" altLang="en-US" sz="2800" u="none" strike="noStrike" dirty="0">
                          <a:effectLst/>
                          <a:highlight>
                            <a:srgbClr val="FFFF00"/>
                          </a:highlight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夫</a:t>
                      </a:r>
                      <a:r>
                        <a:rPr lang="ko-KR" altLang="en-US" sz="2800" u="none" strike="noStrike" dirty="0">
                          <a:effectLst/>
                          <a:highlight>
                            <a:srgbClr val="FFFF00"/>
                          </a:highlight>
                          <a:latin typeface="MS Gothic" panose="020B0609070205080204" pitchFamily="49" charset="-128"/>
                        </a:rPr>
                        <a:t> 비율</a:t>
                      </a:r>
                      <a:r>
                        <a:rPr lang="en-US" altLang="ko-KR" sz="2800" u="none" strike="noStrike" dirty="0">
                          <a:effectLst/>
                          <a:highlight>
                            <a:srgbClr val="FFFF00"/>
                          </a:highlight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(%)</a:t>
                      </a:r>
                      <a:endParaRPr lang="ko-KR" altLang="en-US" sz="2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MS Gothic" panose="020B0609070205080204" pitchFamily="49" charset="-128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6998825"/>
                  </a:ext>
                </a:extLst>
              </a:tr>
              <a:tr h="157440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800" u="none" strike="noStrike" dirty="0">
                          <a:effectLst/>
                          <a:latin typeface="MS Gothic" panose="020B0609070205080204" pitchFamily="49" charset="-128"/>
                        </a:rPr>
                        <a:t>朝鮮人</a:t>
                      </a:r>
                      <a:endParaRPr lang="ko-KR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MS Gothic" panose="020B0609070205080204" pitchFamily="49" charset="-128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800" u="none" strike="noStrike" dirty="0">
                          <a:effectLst/>
                          <a:latin typeface="MS Gothic" panose="020B0609070205080204" pitchFamily="49" charset="-128"/>
                        </a:rPr>
                        <a:t>日本人</a:t>
                      </a:r>
                      <a:endParaRPr lang="ko-KR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MS Gothic" panose="020B0609070205080204" pitchFamily="49" charset="-128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計</a:t>
                      </a:r>
                      <a:endParaRPr lang="ko-KR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MS Gothic" panose="020B0609070205080204" pitchFamily="49" charset="-128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800" u="none" strike="noStrike" dirty="0">
                          <a:effectLst/>
                          <a:latin typeface="MS Gothic" panose="020B0609070205080204" pitchFamily="49" charset="-128"/>
                        </a:rPr>
                        <a:t>朝鮮人</a:t>
                      </a:r>
                      <a:endParaRPr lang="ko-KR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MS Gothic" panose="020B0609070205080204" pitchFamily="49" charset="-128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800" u="none" strike="noStrike" dirty="0">
                          <a:effectLst/>
                          <a:latin typeface="MS Gothic" panose="020B0609070205080204" pitchFamily="49" charset="-128"/>
                        </a:rPr>
                        <a:t>日本人</a:t>
                      </a:r>
                      <a:endParaRPr lang="ko-KR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MS Gothic" panose="020B0609070205080204" pitchFamily="49" charset="-128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800" u="none" strike="noStrike" dirty="0">
                          <a:effectLst/>
                          <a:latin typeface="MS Gothic" panose="020B0609070205080204" pitchFamily="49" charset="-128"/>
                        </a:rPr>
                        <a:t>朝鮮人</a:t>
                      </a:r>
                      <a:endParaRPr lang="ko-KR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MS Gothic" panose="020B0609070205080204" pitchFamily="49" charset="-128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800" u="none" strike="noStrike" dirty="0">
                          <a:effectLst/>
                          <a:latin typeface="MS Gothic" panose="020B0609070205080204" pitchFamily="49" charset="-128"/>
                        </a:rPr>
                        <a:t>日本人</a:t>
                      </a:r>
                      <a:endParaRPr lang="ko-KR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MS Gothic" panose="020B0609070205080204" pitchFamily="49" charset="-128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800" u="none" strike="noStrike" dirty="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비율</a:t>
                      </a:r>
                      <a:endParaRPr lang="en-US" altLang="ko-KR" sz="2800" u="none" strike="noStrike" dirty="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</a:endParaRPr>
                    </a:p>
                    <a:p>
                      <a:pPr algn="ctr" fontAlgn="ctr"/>
                      <a:r>
                        <a:rPr lang="en-US" altLang="ko-KR" sz="2800" u="none" strike="noStrike" dirty="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(</a:t>
                      </a:r>
                      <a:r>
                        <a:rPr lang="ko-KR" altLang="en-US" sz="2800" u="none" strike="noStrike" dirty="0">
                          <a:effectLst/>
                          <a:latin typeface="MS Gothic" panose="020B0609070205080204" pitchFamily="49" charset="-128"/>
                        </a:rPr>
                        <a:t>朝鮮人</a:t>
                      </a:r>
                      <a:r>
                        <a:rPr lang="en-US" altLang="ko-KR" sz="2800" u="none" strike="noStrike" dirty="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/</a:t>
                      </a:r>
                      <a:r>
                        <a:rPr lang="ko-KR" altLang="en-US" sz="2800" u="none" strike="noStrike" dirty="0">
                          <a:effectLst/>
                          <a:latin typeface="MS Gothic" panose="020B0609070205080204" pitchFamily="49" charset="-128"/>
                        </a:rPr>
                        <a:t>日本人</a:t>
                      </a:r>
                      <a:r>
                        <a:rPr lang="en-US" altLang="ko-KR" sz="2800" u="none" strike="noStrike" dirty="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)</a:t>
                      </a:r>
                      <a:endParaRPr lang="en-US" altLang="ko-KR" sz="2800" b="0" i="0" u="none" strike="noStrike" dirty="0">
                        <a:solidFill>
                          <a:srgbClr val="000000"/>
                        </a:solidFill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36375117"/>
                  </a:ext>
                </a:extLst>
              </a:tr>
              <a:tr h="4715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A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800" u="none" strike="noStrike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1,036 </a:t>
                      </a:r>
                      <a:endParaRPr lang="en-US" altLang="ko-KR" sz="2800" b="0" i="0" u="none" strike="noStrike">
                        <a:solidFill>
                          <a:srgbClr val="000000"/>
                        </a:solidFill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800" u="none" strike="noStrike" dirty="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5,648 </a:t>
                      </a:r>
                      <a:endParaRPr lang="en-US" altLang="ko-KR" sz="2800" b="0" i="0" u="none" strike="noStrike" dirty="0">
                        <a:solidFill>
                          <a:srgbClr val="000000"/>
                        </a:solidFill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800" u="none" strike="noStrike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6,684 </a:t>
                      </a:r>
                      <a:endParaRPr lang="en-US" altLang="ko-KR" sz="2800" b="0" i="0" u="none" strike="noStrike">
                        <a:solidFill>
                          <a:srgbClr val="000000"/>
                        </a:solidFill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800" u="none" strike="noStrike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984 </a:t>
                      </a:r>
                      <a:endParaRPr lang="en-US" altLang="ko-KR" sz="2800" b="0" i="0" u="none" strike="noStrike">
                        <a:solidFill>
                          <a:srgbClr val="000000"/>
                        </a:solidFill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800" u="none" strike="noStrike" dirty="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3,890 </a:t>
                      </a:r>
                      <a:endParaRPr lang="en-US" altLang="ko-KR" sz="2800" b="0" i="0" u="none" strike="noStrike" dirty="0">
                        <a:solidFill>
                          <a:srgbClr val="000000"/>
                        </a:solidFill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800" u="none" strike="noStrike" dirty="0">
                          <a:effectLst/>
                          <a:highlight>
                            <a:srgbClr val="FFFF00"/>
                          </a:highlight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95.0</a:t>
                      </a:r>
                      <a:endParaRPr lang="en-US" altLang="ko-KR" sz="2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MS Gothic" panose="020B0609070205080204" pitchFamily="49" charset="-128"/>
                        <a:ea typeface="MS Gothic" panose="020B0609070205080204" pitchFamily="49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800" u="none" strike="noStrike" dirty="0">
                          <a:effectLst/>
                          <a:highlight>
                            <a:srgbClr val="FFFF00"/>
                          </a:highlight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68.9</a:t>
                      </a:r>
                      <a:endParaRPr lang="en-US" altLang="ko-KR" sz="2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MS Gothic" panose="020B0609070205080204" pitchFamily="49" charset="-128"/>
                        <a:ea typeface="MS Gothic" panose="020B0609070205080204" pitchFamily="49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800" u="none" strike="noStrike" dirty="0">
                          <a:effectLst/>
                          <a:highlight>
                            <a:srgbClr val="FFFF00"/>
                          </a:highlight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1.38</a:t>
                      </a:r>
                      <a:endParaRPr lang="en-US" altLang="ko-KR" sz="2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MS Gothic" panose="020B0609070205080204" pitchFamily="49" charset="-128"/>
                        <a:ea typeface="MS Gothic" panose="020B0609070205080204" pitchFamily="49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97360157"/>
                  </a:ext>
                </a:extLst>
              </a:tr>
              <a:tr h="4715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effectLst/>
                        </a:rPr>
                        <a:t>B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800" u="none" strike="noStrike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947 </a:t>
                      </a:r>
                      <a:endParaRPr lang="en-US" altLang="ko-KR" sz="2800" b="0" i="0" u="none" strike="noStrike">
                        <a:solidFill>
                          <a:srgbClr val="000000"/>
                        </a:solidFill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800" u="none" strike="noStrike" dirty="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5,427 </a:t>
                      </a:r>
                      <a:endParaRPr lang="en-US" altLang="ko-KR" sz="2800" b="0" i="0" u="none" strike="noStrike" dirty="0">
                        <a:solidFill>
                          <a:srgbClr val="000000"/>
                        </a:solidFill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800" u="none" strike="noStrike" dirty="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6,374 </a:t>
                      </a:r>
                      <a:endParaRPr lang="en-US" altLang="ko-KR" sz="2800" b="0" i="0" u="none" strike="noStrike" dirty="0">
                        <a:solidFill>
                          <a:srgbClr val="000000"/>
                        </a:solidFill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2800" u="none" strike="noStrike" dirty="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-</a:t>
                      </a:r>
                      <a:endParaRPr lang="en-US" altLang="ko-KR" sz="2800" b="0" i="0" u="none" strike="noStrike" dirty="0">
                        <a:solidFill>
                          <a:srgbClr val="000000"/>
                        </a:solidFill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2800" u="none" strike="noStrike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-</a:t>
                      </a:r>
                      <a:endParaRPr lang="en-US" altLang="ko-KR" sz="2800" b="0" i="0" u="none" strike="noStrike">
                        <a:solidFill>
                          <a:srgbClr val="000000"/>
                        </a:solidFill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2800" u="none" strike="noStrike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-</a:t>
                      </a:r>
                      <a:endParaRPr lang="en-US" altLang="ko-KR" sz="2800" b="0" i="0" u="none" strike="noStrike">
                        <a:solidFill>
                          <a:srgbClr val="000000"/>
                        </a:solidFill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2800" u="none" strike="noStrike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-</a:t>
                      </a:r>
                      <a:endParaRPr lang="en-US" altLang="ko-KR" sz="2800" b="0" i="0" u="none" strike="noStrike">
                        <a:solidFill>
                          <a:srgbClr val="000000"/>
                        </a:solidFill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2800" u="none" strike="noStrike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-</a:t>
                      </a:r>
                      <a:endParaRPr lang="en-US" altLang="ko-KR" sz="2800" b="0" i="0" u="none" strike="noStrike">
                        <a:solidFill>
                          <a:srgbClr val="000000"/>
                        </a:solidFill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54290340"/>
                  </a:ext>
                </a:extLst>
              </a:tr>
              <a:tr h="4715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effectLst/>
                        </a:rPr>
                        <a:t>C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800" u="none" strike="noStrike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2,572 </a:t>
                      </a:r>
                      <a:endParaRPr lang="en-US" altLang="ko-KR" sz="2800" b="0" i="0" u="none" strike="noStrike">
                        <a:solidFill>
                          <a:srgbClr val="000000"/>
                        </a:solidFill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800" u="none" strike="noStrike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6,648 </a:t>
                      </a:r>
                      <a:endParaRPr lang="en-US" altLang="ko-KR" sz="2800" b="0" i="0" u="none" strike="noStrike">
                        <a:solidFill>
                          <a:srgbClr val="000000"/>
                        </a:solidFill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800" u="none" strike="noStrike" dirty="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9,220 </a:t>
                      </a:r>
                      <a:endParaRPr lang="en-US" altLang="ko-KR" sz="2800" b="0" i="0" u="none" strike="noStrike" dirty="0">
                        <a:solidFill>
                          <a:srgbClr val="000000"/>
                        </a:solidFill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2800" u="none" strike="noStrike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-</a:t>
                      </a:r>
                      <a:endParaRPr lang="en-US" altLang="ko-KR" sz="2800" b="0" i="0" u="none" strike="noStrike">
                        <a:solidFill>
                          <a:srgbClr val="000000"/>
                        </a:solidFill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2800" u="none" strike="noStrike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-</a:t>
                      </a:r>
                      <a:endParaRPr lang="en-US" altLang="ko-KR" sz="2800" b="0" i="0" u="none" strike="noStrike">
                        <a:solidFill>
                          <a:srgbClr val="000000"/>
                        </a:solidFill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2800" u="none" strike="noStrike" dirty="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-</a:t>
                      </a:r>
                      <a:endParaRPr lang="en-US" altLang="ko-KR" sz="2800" b="0" i="0" u="none" strike="noStrike" dirty="0">
                        <a:solidFill>
                          <a:srgbClr val="000000"/>
                        </a:solidFill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2800" u="none" strike="noStrike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-</a:t>
                      </a:r>
                      <a:endParaRPr lang="en-US" altLang="ko-KR" sz="2800" b="0" i="0" u="none" strike="noStrike">
                        <a:solidFill>
                          <a:srgbClr val="000000"/>
                        </a:solidFill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2800" u="none" strike="noStrike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-</a:t>
                      </a:r>
                      <a:endParaRPr lang="en-US" altLang="ko-KR" sz="2800" b="0" i="0" u="none" strike="noStrike">
                        <a:solidFill>
                          <a:srgbClr val="000000"/>
                        </a:solidFill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96434768"/>
                  </a:ext>
                </a:extLst>
              </a:tr>
              <a:tr h="4715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effectLst/>
                        </a:rPr>
                        <a:t>D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800" u="none" strike="noStrike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365 </a:t>
                      </a:r>
                      <a:endParaRPr lang="en-US" altLang="ko-KR" sz="2800" b="0" i="0" u="none" strike="noStrike">
                        <a:solidFill>
                          <a:srgbClr val="000000"/>
                        </a:solidFill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800" u="none" strike="noStrike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933 </a:t>
                      </a:r>
                      <a:endParaRPr lang="en-US" altLang="ko-KR" sz="2800" b="0" i="0" u="none" strike="noStrike">
                        <a:solidFill>
                          <a:srgbClr val="000000"/>
                        </a:solidFill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800" u="none" strike="noStrike" dirty="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1,298 </a:t>
                      </a:r>
                      <a:endParaRPr lang="en-US" altLang="ko-KR" sz="2800" b="0" i="0" u="none" strike="noStrike" dirty="0">
                        <a:solidFill>
                          <a:srgbClr val="000000"/>
                        </a:solidFill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2800" u="none" strike="noStrike" dirty="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-</a:t>
                      </a:r>
                      <a:endParaRPr lang="en-US" altLang="ko-KR" sz="2800" b="0" i="0" u="none" strike="noStrike" dirty="0">
                        <a:solidFill>
                          <a:srgbClr val="000000"/>
                        </a:solidFill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2800" u="none" strike="noStrike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-</a:t>
                      </a:r>
                      <a:endParaRPr lang="en-US" altLang="ko-KR" sz="2800" b="0" i="0" u="none" strike="noStrike">
                        <a:solidFill>
                          <a:srgbClr val="000000"/>
                        </a:solidFill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2800" u="none" strike="noStrike" dirty="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-</a:t>
                      </a:r>
                      <a:endParaRPr lang="en-US" altLang="ko-KR" sz="2800" b="0" i="0" u="none" strike="noStrike" dirty="0">
                        <a:solidFill>
                          <a:srgbClr val="000000"/>
                        </a:solidFill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2800" u="none" strike="noStrike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-</a:t>
                      </a:r>
                      <a:endParaRPr lang="en-US" altLang="ko-KR" sz="2800" b="0" i="0" u="none" strike="noStrike">
                        <a:solidFill>
                          <a:srgbClr val="000000"/>
                        </a:solidFill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2800" u="none" strike="noStrike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-</a:t>
                      </a:r>
                      <a:endParaRPr lang="en-US" altLang="ko-KR" sz="2800" b="0" i="0" u="none" strike="noStrike">
                        <a:solidFill>
                          <a:srgbClr val="000000"/>
                        </a:solidFill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35648538"/>
                  </a:ext>
                </a:extLst>
              </a:tr>
              <a:tr h="4715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effectLst/>
                        </a:rPr>
                        <a:t>E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800" u="none" strike="noStrike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314 </a:t>
                      </a:r>
                      <a:endParaRPr lang="en-US" altLang="ko-KR" sz="2800" b="0" i="0" u="none" strike="noStrike">
                        <a:solidFill>
                          <a:srgbClr val="000000"/>
                        </a:solidFill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800" u="none" strike="noStrike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1,036 </a:t>
                      </a:r>
                      <a:endParaRPr lang="en-US" altLang="ko-KR" sz="2800" b="0" i="0" u="none" strike="noStrike">
                        <a:solidFill>
                          <a:srgbClr val="000000"/>
                        </a:solidFill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800" u="none" strike="noStrike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1,350 </a:t>
                      </a:r>
                      <a:endParaRPr lang="en-US" altLang="ko-KR" sz="2800" b="0" i="0" u="none" strike="noStrike">
                        <a:solidFill>
                          <a:srgbClr val="000000"/>
                        </a:solidFill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2800" u="none" strike="noStrike" dirty="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-</a:t>
                      </a:r>
                      <a:endParaRPr lang="en-US" altLang="ko-KR" sz="2800" b="0" i="0" u="none" strike="noStrike" dirty="0">
                        <a:solidFill>
                          <a:srgbClr val="000000"/>
                        </a:solidFill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2800" u="none" strike="noStrike" dirty="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-</a:t>
                      </a:r>
                      <a:endParaRPr lang="en-US" altLang="ko-KR" sz="2800" b="0" i="0" u="none" strike="noStrike" dirty="0">
                        <a:solidFill>
                          <a:srgbClr val="000000"/>
                        </a:solidFill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2800" u="none" strike="noStrike" dirty="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-</a:t>
                      </a:r>
                      <a:endParaRPr lang="en-US" altLang="ko-KR" sz="2800" b="0" i="0" u="none" strike="noStrike" dirty="0">
                        <a:solidFill>
                          <a:srgbClr val="000000"/>
                        </a:solidFill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2800" u="none" strike="noStrike" dirty="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-</a:t>
                      </a:r>
                      <a:endParaRPr lang="en-US" altLang="ko-KR" sz="2800" b="0" i="0" u="none" strike="noStrike" dirty="0">
                        <a:solidFill>
                          <a:srgbClr val="000000"/>
                        </a:solidFill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2800" u="none" strike="noStrike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-</a:t>
                      </a:r>
                      <a:endParaRPr lang="en-US" altLang="ko-KR" sz="2800" b="0" i="0" u="none" strike="noStrike">
                        <a:solidFill>
                          <a:srgbClr val="000000"/>
                        </a:solidFill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34364855"/>
                  </a:ext>
                </a:extLst>
              </a:tr>
              <a:tr h="4715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F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800" u="none" strike="noStrike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506 </a:t>
                      </a:r>
                      <a:endParaRPr lang="en-US" altLang="ko-KR" sz="2800" b="0" i="0" u="none" strike="noStrike">
                        <a:solidFill>
                          <a:srgbClr val="000000"/>
                        </a:solidFill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800" u="none" strike="noStrike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1,413 </a:t>
                      </a:r>
                      <a:endParaRPr lang="en-US" altLang="ko-KR" sz="2800" b="0" i="0" u="none" strike="noStrike">
                        <a:solidFill>
                          <a:srgbClr val="000000"/>
                        </a:solidFill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800" u="none" strike="noStrike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1,990 </a:t>
                      </a:r>
                      <a:endParaRPr lang="en-US" altLang="ko-KR" sz="2800" b="0" i="0" u="none" strike="noStrike">
                        <a:solidFill>
                          <a:srgbClr val="000000"/>
                        </a:solidFill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800" u="none" strike="noStrike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494</a:t>
                      </a:r>
                      <a:endParaRPr lang="en-US" altLang="ko-KR" sz="2800" b="0" i="0" u="none" strike="noStrike">
                        <a:solidFill>
                          <a:srgbClr val="000000"/>
                        </a:solidFill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800" u="none" strike="noStrike" dirty="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933</a:t>
                      </a:r>
                      <a:endParaRPr lang="en-US" altLang="ko-KR" sz="2800" b="0" i="0" u="none" strike="noStrike" dirty="0">
                        <a:solidFill>
                          <a:srgbClr val="000000"/>
                        </a:solidFill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800" u="none" strike="noStrike" dirty="0">
                          <a:effectLst/>
                          <a:highlight>
                            <a:srgbClr val="FFFF00"/>
                          </a:highlight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97.6</a:t>
                      </a:r>
                      <a:endParaRPr lang="en-US" altLang="ko-KR" sz="2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MS Gothic" panose="020B0609070205080204" pitchFamily="49" charset="-128"/>
                        <a:ea typeface="MS Gothic" panose="020B0609070205080204" pitchFamily="49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800" u="none" strike="noStrike" dirty="0">
                          <a:effectLst/>
                          <a:highlight>
                            <a:srgbClr val="FFFF00"/>
                          </a:highlight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66.0</a:t>
                      </a:r>
                      <a:endParaRPr lang="en-US" altLang="ko-KR" sz="2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MS Gothic" panose="020B0609070205080204" pitchFamily="49" charset="-128"/>
                        <a:ea typeface="MS Gothic" panose="020B0609070205080204" pitchFamily="49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800" u="none" strike="noStrike" dirty="0">
                          <a:effectLst/>
                          <a:highlight>
                            <a:srgbClr val="FFFF00"/>
                          </a:highlight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1.48</a:t>
                      </a:r>
                      <a:endParaRPr lang="en-US" altLang="ko-KR" sz="2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MS Gothic" panose="020B0609070205080204" pitchFamily="49" charset="-128"/>
                        <a:ea typeface="MS Gothic" panose="020B0609070205080204" pitchFamily="49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52618331"/>
                  </a:ext>
                </a:extLst>
              </a:tr>
              <a:tr h="47153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800" u="none" strike="noStrike" dirty="0">
                          <a:effectLst/>
                        </a:rPr>
                        <a:t>計</a:t>
                      </a:r>
                      <a:endParaRPr lang="ko-KR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800" u="none" strike="noStrike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5,740 </a:t>
                      </a:r>
                      <a:endParaRPr lang="en-US" altLang="ko-KR" sz="2800" b="0" i="0" u="none" strike="noStrike">
                        <a:solidFill>
                          <a:srgbClr val="000000"/>
                        </a:solidFill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800" u="none" strike="noStrike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21,105 </a:t>
                      </a:r>
                      <a:endParaRPr lang="en-US" altLang="ko-KR" sz="2800" b="0" i="0" u="none" strike="noStrike">
                        <a:solidFill>
                          <a:srgbClr val="000000"/>
                        </a:solidFill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800" u="none" strike="noStrike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26,916 </a:t>
                      </a:r>
                      <a:endParaRPr lang="en-US" altLang="ko-KR" sz="2800" b="0" i="0" u="none" strike="noStrike">
                        <a:solidFill>
                          <a:srgbClr val="000000"/>
                        </a:solidFill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2800" u="none" strike="noStrike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-</a:t>
                      </a:r>
                      <a:endParaRPr lang="en-US" altLang="ko-KR" sz="2800" b="0" i="0" u="none" strike="noStrike">
                        <a:solidFill>
                          <a:srgbClr val="000000"/>
                        </a:solidFill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2800" u="none" strike="noStrike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-</a:t>
                      </a:r>
                      <a:endParaRPr lang="en-US" altLang="ko-KR" sz="2800" b="0" i="0" u="none" strike="noStrike">
                        <a:solidFill>
                          <a:srgbClr val="000000"/>
                        </a:solidFill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2800" u="none" strike="noStrike" dirty="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-</a:t>
                      </a:r>
                      <a:endParaRPr lang="en-US" altLang="ko-KR" sz="2800" b="0" i="0" u="none" strike="noStrike" dirty="0">
                        <a:solidFill>
                          <a:srgbClr val="000000"/>
                        </a:solidFill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2800" u="none" strike="noStrike" dirty="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-</a:t>
                      </a:r>
                      <a:endParaRPr lang="en-US" altLang="ko-KR" sz="2800" b="0" i="0" u="none" strike="noStrike" dirty="0">
                        <a:solidFill>
                          <a:srgbClr val="000000"/>
                        </a:solidFill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2800" u="none" strike="noStrike" dirty="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-</a:t>
                      </a:r>
                      <a:endParaRPr lang="en-US" altLang="ko-KR" sz="2800" b="0" i="0" u="none" strike="noStrike" dirty="0">
                        <a:solidFill>
                          <a:srgbClr val="000000"/>
                        </a:solidFill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988290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13233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8342287-871B-4B58-85DA-C1820C869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0" y="425452"/>
            <a:ext cx="11353800" cy="819148"/>
          </a:xfrm>
        </p:spPr>
        <p:txBody>
          <a:bodyPr>
            <a:normAutofit/>
          </a:bodyPr>
          <a:lstStyle/>
          <a:p>
            <a:r>
              <a:rPr lang="ja-JP" altLang="en-US" dirty="0">
                <a:latin typeface="MS Gothic" panose="020B0609070205080204" pitchFamily="49" charset="-128"/>
                <a:ea typeface="MS Gothic" panose="020B0609070205080204" pitchFamily="49" charset="-128"/>
              </a:rPr>
              <a:t>坑内夫</a:t>
            </a:r>
            <a:r>
              <a:rPr lang="ko-KR" altLang="en-US" dirty="0">
                <a:latin typeface="MS Gothic" panose="020B0609070205080204" pitchFamily="49" charset="-128"/>
              </a:rPr>
              <a:t> 비율 </a:t>
            </a:r>
            <a:r>
              <a:rPr lang="en-US" altLang="ko-KR" dirty="0">
                <a:latin typeface="MS Gothic" panose="020B0609070205080204" pitchFamily="49" charset="-128"/>
                <a:ea typeface="MS Gothic" panose="020B0609070205080204" pitchFamily="49" charset="-128"/>
              </a:rPr>
              <a:t>=&gt; </a:t>
            </a:r>
            <a:r>
              <a:rPr lang="ja-JP" altLang="en-US" dirty="0">
                <a:latin typeface="MS Gothic" panose="020B0609070205080204" pitchFamily="49" charset="-128"/>
                <a:ea typeface="MS Gothic" panose="020B0609070205080204" pitchFamily="49" charset="-128"/>
              </a:rPr>
              <a:t>産業災害</a:t>
            </a:r>
            <a:r>
              <a:rPr lang="en-US" altLang="ja-JP" dirty="0">
                <a:latin typeface="MS Gothic" panose="020B0609070205080204" pitchFamily="49" charset="-128"/>
                <a:ea typeface="MS Gothic" panose="020B0609070205080204" pitchFamily="49" charset="-128"/>
              </a:rPr>
              <a:t>(</a:t>
            </a:r>
            <a:r>
              <a:rPr lang="ko-KR" altLang="en-US" dirty="0">
                <a:latin typeface="MS Gothic" panose="020B0609070205080204" pitchFamily="49" charset="-128"/>
              </a:rPr>
              <a:t>死亡</a:t>
            </a:r>
            <a:r>
              <a:rPr lang="ja-JP" altLang="en-US" dirty="0">
                <a:latin typeface="MS Gothic" panose="020B0609070205080204" pitchFamily="49" charset="-128"/>
                <a:ea typeface="MS Gothic" panose="020B0609070205080204" pitchFamily="49" charset="-128"/>
              </a:rPr>
              <a:t>率</a:t>
            </a:r>
            <a:r>
              <a:rPr lang="en-US" altLang="ko-KR" dirty="0">
                <a:latin typeface="MS Gothic" panose="020B0609070205080204" pitchFamily="49" charset="-128"/>
                <a:ea typeface="MS Gothic" panose="020B0609070205080204" pitchFamily="49" charset="-128"/>
              </a:rPr>
              <a:t>&amp;</a:t>
            </a:r>
            <a:r>
              <a:rPr lang="ja-JP" altLang="en-US" dirty="0">
                <a:latin typeface="MS Gothic" panose="020B0609070205080204" pitchFamily="49" charset="-128"/>
                <a:ea typeface="MS Gothic" panose="020B0609070205080204" pitchFamily="49" charset="-128"/>
              </a:rPr>
              <a:t>重傷率</a:t>
            </a:r>
            <a:r>
              <a:rPr lang="en-US" altLang="ja-JP" dirty="0">
                <a:latin typeface="MS Gothic" panose="020B0609070205080204" pitchFamily="49" charset="-128"/>
                <a:ea typeface="MS Gothic" panose="020B0609070205080204" pitchFamily="49" charset="-128"/>
              </a:rPr>
              <a:t>)</a:t>
            </a:r>
            <a:endParaRPr lang="ko-KR" altLang="en-US" dirty="0">
              <a:latin typeface="MS Gothic" panose="020B0609070205080204" pitchFamily="49" charset="-128"/>
            </a:endParaRPr>
          </a:p>
        </p:txBody>
      </p:sp>
      <p:graphicFrame>
        <p:nvGraphicFramePr>
          <p:cNvPr id="9" name="내용 개체 틀 8">
            <a:extLst>
              <a:ext uri="{FF2B5EF4-FFF2-40B4-BE49-F238E27FC236}">
                <a16:creationId xmlns:a16="http://schemas.microsoft.com/office/drawing/2014/main" id="{3A253F12-1B61-4340-ACC5-B4954AC7E1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5008909"/>
              </p:ext>
            </p:extLst>
          </p:nvPr>
        </p:nvGraphicFramePr>
        <p:xfrm>
          <a:off x="381000" y="1422400"/>
          <a:ext cx="11239497" cy="50101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4119">
                  <a:extLst>
                    <a:ext uri="{9D8B030D-6E8A-4147-A177-3AD203B41FA5}">
                      <a16:colId xmlns:a16="http://schemas.microsoft.com/office/drawing/2014/main" val="1289641041"/>
                    </a:ext>
                  </a:extLst>
                </a:gridCol>
                <a:gridCol w="1025042">
                  <a:extLst>
                    <a:ext uri="{9D8B030D-6E8A-4147-A177-3AD203B41FA5}">
                      <a16:colId xmlns:a16="http://schemas.microsoft.com/office/drawing/2014/main" val="1911129299"/>
                    </a:ext>
                  </a:extLst>
                </a:gridCol>
                <a:gridCol w="1025042">
                  <a:extLst>
                    <a:ext uri="{9D8B030D-6E8A-4147-A177-3AD203B41FA5}">
                      <a16:colId xmlns:a16="http://schemas.microsoft.com/office/drawing/2014/main" val="2056909937"/>
                    </a:ext>
                  </a:extLst>
                </a:gridCol>
                <a:gridCol w="1025042">
                  <a:extLst>
                    <a:ext uri="{9D8B030D-6E8A-4147-A177-3AD203B41FA5}">
                      <a16:colId xmlns:a16="http://schemas.microsoft.com/office/drawing/2014/main" val="4198879499"/>
                    </a:ext>
                  </a:extLst>
                </a:gridCol>
                <a:gridCol w="1025042">
                  <a:extLst>
                    <a:ext uri="{9D8B030D-6E8A-4147-A177-3AD203B41FA5}">
                      <a16:colId xmlns:a16="http://schemas.microsoft.com/office/drawing/2014/main" val="1649595570"/>
                    </a:ext>
                  </a:extLst>
                </a:gridCol>
                <a:gridCol w="1025042">
                  <a:extLst>
                    <a:ext uri="{9D8B030D-6E8A-4147-A177-3AD203B41FA5}">
                      <a16:colId xmlns:a16="http://schemas.microsoft.com/office/drawing/2014/main" val="1712795531"/>
                    </a:ext>
                  </a:extLst>
                </a:gridCol>
                <a:gridCol w="1025042">
                  <a:extLst>
                    <a:ext uri="{9D8B030D-6E8A-4147-A177-3AD203B41FA5}">
                      <a16:colId xmlns:a16="http://schemas.microsoft.com/office/drawing/2014/main" val="3144396810"/>
                    </a:ext>
                  </a:extLst>
                </a:gridCol>
                <a:gridCol w="1025042">
                  <a:extLst>
                    <a:ext uri="{9D8B030D-6E8A-4147-A177-3AD203B41FA5}">
                      <a16:colId xmlns:a16="http://schemas.microsoft.com/office/drawing/2014/main" val="2286681788"/>
                    </a:ext>
                  </a:extLst>
                </a:gridCol>
                <a:gridCol w="1025042">
                  <a:extLst>
                    <a:ext uri="{9D8B030D-6E8A-4147-A177-3AD203B41FA5}">
                      <a16:colId xmlns:a16="http://schemas.microsoft.com/office/drawing/2014/main" val="1835096993"/>
                    </a:ext>
                  </a:extLst>
                </a:gridCol>
                <a:gridCol w="1025042">
                  <a:extLst>
                    <a:ext uri="{9D8B030D-6E8A-4147-A177-3AD203B41FA5}">
                      <a16:colId xmlns:a16="http://schemas.microsoft.com/office/drawing/2014/main" val="2830309063"/>
                    </a:ext>
                  </a:extLst>
                </a:gridCol>
              </a:tblGrid>
              <a:tr h="55668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2200" u="none" strike="noStrike" dirty="0">
                          <a:effectLst/>
                        </a:rPr>
                        <a:t>　</a:t>
                      </a:r>
                      <a:endParaRPr lang="ko-KR" alt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2200" u="none" strike="noStrike" dirty="0">
                          <a:effectLst/>
                        </a:rPr>
                        <a:t>朝鮮人</a:t>
                      </a:r>
                      <a:r>
                        <a:rPr lang="en-US" altLang="ko-KR" sz="2200" u="none" strike="noStrike" dirty="0">
                          <a:effectLst/>
                        </a:rPr>
                        <a:t>(</a:t>
                      </a:r>
                      <a:r>
                        <a:rPr lang="en-US" sz="2200" u="none" strike="noStrike" dirty="0" err="1">
                          <a:effectLst/>
                        </a:rPr>
                        <a:t>Permil</a:t>
                      </a:r>
                      <a:r>
                        <a:rPr lang="en-US" sz="2200" u="none" strike="noStrike" dirty="0">
                          <a:effectLst/>
                        </a:rPr>
                        <a:t>)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2200" u="none" strike="noStrike" dirty="0">
                          <a:effectLst/>
                        </a:rPr>
                        <a:t>日本人</a:t>
                      </a:r>
                      <a:r>
                        <a:rPr lang="en-US" altLang="ko-KR" sz="2200" u="none" strike="noStrike" dirty="0">
                          <a:effectLst/>
                        </a:rPr>
                        <a:t>(</a:t>
                      </a:r>
                      <a:r>
                        <a:rPr lang="en-US" sz="2200" u="none" strike="noStrike" dirty="0" err="1">
                          <a:effectLst/>
                        </a:rPr>
                        <a:t>Permil</a:t>
                      </a:r>
                      <a:r>
                        <a:rPr lang="en-US" sz="2200" u="none" strike="noStrike" dirty="0">
                          <a:effectLst/>
                        </a:rPr>
                        <a:t>)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2200" u="none" strike="noStrike" dirty="0">
                          <a:effectLst/>
                        </a:rPr>
                        <a:t>割合</a:t>
                      </a:r>
                      <a:r>
                        <a:rPr lang="en-US" altLang="ko-KR" sz="2200" u="none" strike="noStrike" dirty="0">
                          <a:effectLst/>
                        </a:rPr>
                        <a:t>(</a:t>
                      </a:r>
                      <a:r>
                        <a:rPr lang="ko-KR" altLang="en-US" sz="2200" u="none" strike="noStrike" dirty="0">
                          <a:effectLst/>
                        </a:rPr>
                        <a:t>朝鮮人</a:t>
                      </a:r>
                      <a:r>
                        <a:rPr lang="en-US" altLang="ko-KR" sz="2200" u="none" strike="noStrike" dirty="0">
                          <a:effectLst/>
                        </a:rPr>
                        <a:t>/</a:t>
                      </a:r>
                      <a:r>
                        <a:rPr lang="ko-KR" altLang="en-US" sz="2200" u="none" strike="noStrike" dirty="0">
                          <a:effectLst/>
                        </a:rPr>
                        <a:t>日本人</a:t>
                      </a:r>
                      <a:r>
                        <a:rPr lang="en-US" altLang="ko-KR" sz="2200" u="none" strike="noStrike" dirty="0">
                          <a:effectLst/>
                        </a:rPr>
                        <a:t>)</a:t>
                      </a:r>
                      <a:endParaRPr lang="en-US" altLang="ko-KR" sz="2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408124"/>
                  </a:ext>
                </a:extLst>
              </a:tr>
              <a:tr h="55668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200" u="none" strike="noStrike" dirty="0">
                          <a:effectLst/>
                        </a:rPr>
                        <a:t>死亡</a:t>
                      </a:r>
                      <a:r>
                        <a:rPr lang="ja-JP" altLang="en-US" sz="2200" u="none" strike="noStrike" dirty="0">
                          <a:effectLst/>
                        </a:rPr>
                        <a:t>率</a:t>
                      </a:r>
                      <a:endParaRPr lang="ko-KR" alt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200" u="none" strike="noStrike" dirty="0">
                          <a:effectLst/>
                        </a:rPr>
                        <a:t>重傷率</a:t>
                      </a:r>
                      <a:endParaRPr lang="ko-KR" alt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200" u="none" strike="noStrike" dirty="0">
                          <a:effectLst/>
                        </a:rPr>
                        <a:t>計</a:t>
                      </a:r>
                      <a:endParaRPr lang="ko-KR" alt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200" u="none" strike="noStrike" dirty="0">
                          <a:effectLst/>
                        </a:rPr>
                        <a:t>死亡</a:t>
                      </a:r>
                      <a:r>
                        <a:rPr lang="ja-JP" altLang="en-US" sz="2200" u="none" strike="noStrike" dirty="0">
                          <a:effectLst/>
                        </a:rPr>
                        <a:t>率</a:t>
                      </a:r>
                      <a:endParaRPr lang="ko-KR" alt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200" u="none" strike="noStrike" dirty="0">
                          <a:effectLst/>
                        </a:rPr>
                        <a:t>重傷率</a:t>
                      </a:r>
                      <a:endParaRPr lang="ko-KR" alt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200" u="none" strike="noStrike" dirty="0">
                          <a:effectLst/>
                        </a:rPr>
                        <a:t>計</a:t>
                      </a:r>
                      <a:endParaRPr lang="ko-KR" alt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200" u="none" strike="noStrike" dirty="0">
                          <a:effectLst/>
                        </a:rPr>
                        <a:t>死亡率</a:t>
                      </a:r>
                      <a:endParaRPr lang="ko-KR" alt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200" u="none" strike="noStrike" dirty="0">
                          <a:effectLst/>
                        </a:rPr>
                        <a:t>重傷率</a:t>
                      </a:r>
                      <a:endParaRPr lang="ko-KR" alt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200" u="none" strike="noStrike" dirty="0">
                          <a:effectLst/>
                        </a:rPr>
                        <a:t>計</a:t>
                      </a:r>
                      <a:endParaRPr lang="ko-KR" alt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03375399"/>
                  </a:ext>
                </a:extLst>
              </a:tr>
              <a:tr h="5566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A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200" u="none" strike="noStrike">
                          <a:effectLst/>
                        </a:rPr>
                        <a:t>9.0</a:t>
                      </a:r>
                      <a:endParaRPr lang="en-US" altLang="ko-KR" sz="2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200" u="none" strike="noStrike">
                          <a:effectLst/>
                        </a:rPr>
                        <a:t>1.0</a:t>
                      </a:r>
                      <a:endParaRPr lang="en-US" altLang="ko-KR" sz="2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200" u="none" strike="noStrike">
                          <a:effectLst/>
                        </a:rPr>
                        <a:t>10.0 </a:t>
                      </a:r>
                      <a:endParaRPr lang="en-US" altLang="ko-KR" sz="2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200" u="none" strike="noStrike">
                          <a:effectLst/>
                        </a:rPr>
                        <a:t>5.5</a:t>
                      </a:r>
                      <a:endParaRPr lang="en-US" altLang="ko-KR" sz="2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200" u="none" strike="noStrike">
                          <a:effectLst/>
                        </a:rPr>
                        <a:t>0.8</a:t>
                      </a:r>
                      <a:endParaRPr lang="en-US" altLang="ko-KR" sz="2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200" u="none" strike="noStrike">
                          <a:effectLst/>
                        </a:rPr>
                        <a:t>6.3</a:t>
                      </a:r>
                      <a:endParaRPr lang="en-US" altLang="ko-KR" sz="2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2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1.64</a:t>
                      </a:r>
                      <a:endParaRPr lang="en-US" altLang="ko-KR" sz="2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2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1.20</a:t>
                      </a:r>
                      <a:endParaRPr lang="en-US" altLang="ko-KR" sz="2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2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1.58</a:t>
                      </a:r>
                      <a:endParaRPr lang="en-US" altLang="ko-KR" sz="2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22108002"/>
                  </a:ext>
                </a:extLst>
              </a:tr>
              <a:tr h="5566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effectLst/>
                        </a:rPr>
                        <a:t>B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200" u="none" strike="noStrike">
                          <a:effectLst/>
                        </a:rPr>
                        <a:t>36.9</a:t>
                      </a:r>
                      <a:endParaRPr lang="en-US" altLang="ko-KR" sz="2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200" u="none" strike="noStrike">
                          <a:effectLst/>
                        </a:rPr>
                        <a:t>161.0</a:t>
                      </a:r>
                      <a:endParaRPr lang="en-US" altLang="ko-KR" sz="2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200" u="none" strike="noStrike">
                          <a:effectLst/>
                        </a:rPr>
                        <a:t>197.9 </a:t>
                      </a:r>
                      <a:endParaRPr lang="en-US" altLang="ko-KR" sz="2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200" u="none" strike="noStrike">
                          <a:effectLst/>
                        </a:rPr>
                        <a:t>19.2</a:t>
                      </a:r>
                      <a:endParaRPr lang="en-US" altLang="ko-KR" sz="2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200" u="none" strike="noStrike">
                          <a:effectLst/>
                        </a:rPr>
                        <a:t>104.4</a:t>
                      </a:r>
                      <a:endParaRPr lang="en-US" altLang="ko-KR" sz="2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200" u="none" strike="noStrike">
                          <a:effectLst/>
                        </a:rPr>
                        <a:t>123.6</a:t>
                      </a:r>
                      <a:endParaRPr lang="en-US" altLang="ko-KR" sz="2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200" u="none" strike="noStrike">
                          <a:effectLst/>
                        </a:rPr>
                        <a:t>1.93</a:t>
                      </a:r>
                      <a:endParaRPr lang="en-US" altLang="ko-KR" sz="2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200" u="none" strike="noStrike">
                          <a:effectLst/>
                        </a:rPr>
                        <a:t>1.54</a:t>
                      </a:r>
                      <a:endParaRPr lang="en-US" altLang="ko-KR" sz="2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200" u="none" strike="noStrike">
                          <a:effectLst/>
                        </a:rPr>
                        <a:t>1.60</a:t>
                      </a:r>
                      <a:endParaRPr lang="en-US" altLang="ko-KR" sz="2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11018822"/>
                  </a:ext>
                </a:extLst>
              </a:tr>
              <a:tr h="5566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effectLst/>
                        </a:rPr>
                        <a:t>C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200" u="none" strike="noStrike">
                          <a:effectLst/>
                        </a:rPr>
                        <a:t>5.5</a:t>
                      </a:r>
                      <a:endParaRPr lang="en-US" altLang="ko-KR" sz="2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200" u="none" strike="noStrike">
                          <a:effectLst/>
                        </a:rPr>
                        <a:t>1.7</a:t>
                      </a:r>
                      <a:endParaRPr lang="en-US" altLang="ko-KR" sz="2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200" u="none" strike="noStrike">
                          <a:effectLst/>
                        </a:rPr>
                        <a:t>7.2 </a:t>
                      </a:r>
                      <a:endParaRPr lang="en-US" altLang="ko-KR" sz="2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200" u="none" strike="noStrike">
                          <a:effectLst/>
                        </a:rPr>
                        <a:t>4.4</a:t>
                      </a:r>
                      <a:endParaRPr lang="en-US" altLang="ko-KR" sz="2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200" u="none" strike="noStrike">
                          <a:effectLst/>
                        </a:rPr>
                        <a:t>1.7</a:t>
                      </a:r>
                      <a:endParaRPr lang="en-US" altLang="ko-KR" sz="2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200" u="none" strike="noStrike">
                          <a:effectLst/>
                        </a:rPr>
                        <a:t>6.1</a:t>
                      </a:r>
                      <a:endParaRPr lang="en-US" altLang="ko-KR" sz="2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200" u="none" strike="noStrike">
                          <a:effectLst/>
                        </a:rPr>
                        <a:t>1.24</a:t>
                      </a:r>
                      <a:endParaRPr lang="en-US" altLang="ko-KR" sz="2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200" u="none" strike="noStrike">
                          <a:effectLst/>
                        </a:rPr>
                        <a:t>0.97</a:t>
                      </a:r>
                      <a:endParaRPr lang="en-US" altLang="ko-KR" sz="2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200" u="none" strike="noStrike">
                          <a:effectLst/>
                        </a:rPr>
                        <a:t>1.17</a:t>
                      </a:r>
                      <a:endParaRPr lang="en-US" altLang="ko-KR" sz="2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33958187"/>
                  </a:ext>
                </a:extLst>
              </a:tr>
              <a:tr h="5566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effectLst/>
                        </a:rPr>
                        <a:t>D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200" u="none" strike="noStrike">
                          <a:effectLst/>
                        </a:rPr>
                        <a:t>21.6</a:t>
                      </a:r>
                      <a:endParaRPr lang="en-US" altLang="ko-KR" sz="2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200" u="none" strike="noStrike">
                          <a:effectLst/>
                        </a:rPr>
                        <a:t>0.0</a:t>
                      </a:r>
                      <a:endParaRPr lang="en-US" altLang="ko-KR" sz="2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200" u="none" strike="noStrike">
                          <a:effectLst/>
                        </a:rPr>
                        <a:t>21.6 </a:t>
                      </a:r>
                      <a:endParaRPr lang="en-US" altLang="ko-KR" sz="2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200" u="none" strike="noStrike">
                          <a:effectLst/>
                        </a:rPr>
                        <a:t>7.6</a:t>
                      </a:r>
                      <a:endParaRPr lang="en-US" altLang="ko-KR" sz="2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200" u="none" strike="noStrike">
                          <a:effectLst/>
                        </a:rPr>
                        <a:t>2.2</a:t>
                      </a:r>
                      <a:endParaRPr lang="en-US" altLang="ko-KR" sz="2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200" u="none" strike="noStrike">
                          <a:effectLst/>
                        </a:rPr>
                        <a:t>9.8</a:t>
                      </a:r>
                      <a:endParaRPr lang="en-US" altLang="ko-KR" sz="2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200" u="none" strike="noStrike">
                          <a:effectLst/>
                        </a:rPr>
                        <a:t>2.84</a:t>
                      </a:r>
                      <a:endParaRPr lang="en-US" altLang="ko-KR" sz="2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200" u="none" strike="noStrike">
                          <a:effectLst/>
                        </a:rPr>
                        <a:t>0.00</a:t>
                      </a:r>
                      <a:endParaRPr lang="en-US" altLang="ko-KR" sz="2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200" u="none" strike="noStrike">
                          <a:effectLst/>
                        </a:rPr>
                        <a:t>2.21</a:t>
                      </a:r>
                      <a:endParaRPr lang="en-US" altLang="ko-KR" sz="2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68713310"/>
                  </a:ext>
                </a:extLst>
              </a:tr>
              <a:tr h="5566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effectLst/>
                        </a:rPr>
                        <a:t>E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200" u="none" strike="noStrike">
                          <a:effectLst/>
                        </a:rPr>
                        <a:t>11.8</a:t>
                      </a:r>
                      <a:endParaRPr lang="en-US" altLang="ko-KR" sz="2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200" u="none" strike="noStrike">
                          <a:effectLst/>
                        </a:rPr>
                        <a:t>32.6</a:t>
                      </a:r>
                      <a:endParaRPr lang="en-US" altLang="ko-KR" sz="2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200" u="none" strike="noStrike">
                          <a:effectLst/>
                        </a:rPr>
                        <a:t>44.4 </a:t>
                      </a:r>
                      <a:endParaRPr lang="en-US" altLang="ko-KR" sz="2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200" u="none" strike="noStrike">
                          <a:effectLst/>
                        </a:rPr>
                        <a:t>5.5</a:t>
                      </a:r>
                      <a:endParaRPr lang="en-US" altLang="ko-KR" sz="2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200" u="none" strike="noStrike">
                          <a:effectLst/>
                        </a:rPr>
                        <a:t>14.7</a:t>
                      </a:r>
                      <a:endParaRPr lang="en-US" altLang="ko-KR" sz="2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200" u="none" strike="noStrike">
                          <a:effectLst/>
                        </a:rPr>
                        <a:t>20.2</a:t>
                      </a:r>
                      <a:endParaRPr lang="en-US" altLang="ko-KR" sz="2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200" u="none" strike="noStrike">
                          <a:effectLst/>
                        </a:rPr>
                        <a:t>2.15</a:t>
                      </a:r>
                      <a:endParaRPr lang="en-US" altLang="ko-KR" sz="2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200" u="none" strike="noStrike">
                          <a:effectLst/>
                        </a:rPr>
                        <a:t>2.21</a:t>
                      </a:r>
                      <a:endParaRPr lang="en-US" altLang="ko-KR" sz="2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200" u="none" strike="noStrike">
                          <a:effectLst/>
                        </a:rPr>
                        <a:t>2.19</a:t>
                      </a:r>
                      <a:endParaRPr lang="en-US" altLang="ko-KR" sz="2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28040229"/>
                  </a:ext>
                </a:extLst>
              </a:tr>
              <a:tr h="5566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F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200" u="none" strike="noStrike">
                          <a:effectLst/>
                        </a:rPr>
                        <a:t>4.4</a:t>
                      </a:r>
                      <a:endParaRPr lang="en-US" altLang="ko-KR" sz="2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200" u="none" strike="noStrike">
                          <a:effectLst/>
                        </a:rPr>
                        <a:t>108.1</a:t>
                      </a:r>
                      <a:endParaRPr lang="en-US" altLang="ko-KR" sz="2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200" u="none" strike="noStrike">
                          <a:effectLst/>
                        </a:rPr>
                        <a:t>112.5 </a:t>
                      </a:r>
                      <a:endParaRPr lang="en-US" altLang="ko-KR" sz="2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200" u="none" strike="noStrike">
                          <a:effectLst/>
                        </a:rPr>
                        <a:t>3.0</a:t>
                      </a:r>
                      <a:endParaRPr lang="en-US" altLang="ko-KR" sz="2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200" u="none" strike="noStrike">
                          <a:effectLst/>
                        </a:rPr>
                        <a:t>74.5</a:t>
                      </a:r>
                      <a:endParaRPr lang="en-US" altLang="ko-KR" sz="2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200" u="none" strike="noStrike">
                          <a:effectLst/>
                        </a:rPr>
                        <a:t>77.5</a:t>
                      </a:r>
                      <a:endParaRPr lang="en-US" altLang="ko-KR" sz="2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2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1.47</a:t>
                      </a:r>
                      <a:endParaRPr lang="en-US" altLang="ko-KR" sz="2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2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1.45</a:t>
                      </a:r>
                      <a:endParaRPr lang="en-US" altLang="ko-KR" sz="2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2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1.45</a:t>
                      </a:r>
                      <a:endParaRPr lang="en-US" altLang="ko-KR" sz="2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24136202"/>
                  </a:ext>
                </a:extLst>
              </a:tr>
              <a:tr h="556683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合計</a:t>
                      </a:r>
                      <a:endParaRPr lang="ko-KR" alt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200" u="none" strike="noStrike">
                          <a:effectLst/>
                        </a:rPr>
                        <a:t>13.3</a:t>
                      </a:r>
                      <a:endParaRPr lang="en-US" altLang="ko-KR" sz="2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200" u="none" strike="noStrike">
                          <a:effectLst/>
                        </a:rPr>
                        <a:t>42.4</a:t>
                      </a:r>
                      <a:endParaRPr lang="en-US" altLang="ko-KR" sz="2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200" u="none" strike="noStrike">
                          <a:effectLst/>
                        </a:rPr>
                        <a:t>55.7 </a:t>
                      </a:r>
                      <a:endParaRPr lang="en-US" altLang="ko-KR" sz="2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200" u="none" strike="noStrike">
                          <a:effectLst/>
                        </a:rPr>
                        <a:t>8.3</a:t>
                      </a:r>
                      <a:endParaRPr lang="en-US" altLang="ko-KR" sz="2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200" u="none" strike="noStrike">
                          <a:effectLst/>
                        </a:rPr>
                        <a:t>31.3</a:t>
                      </a:r>
                      <a:endParaRPr lang="en-US" altLang="ko-KR" sz="2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200" u="none" strike="noStrike">
                          <a:effectLst/>
                        </a:rPr>
                        <a:t>39.6</a:t>
                      </a:r>
                      <a:endParaRPr lang="en-US" altLang="ko-KR" sz="2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200" u="none" strike="noStrike">
                          <a:effectLst/>
                        </a:rPr>
                        <a:t>1.60</a:t>
                      </a:r>
                      <a:endParaRPr lang="en-US" altLang="ko-KR" sz="2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200" u="none" strike="noStrike">
                          <a:effectLst/>
                        </a:rPr>
                        <a:t>1.36</a:t>
                      </a:r>
                      <a:endParaRPr lang="en-US" altLang="ko-KR" sz="2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200" u="none" strike="noStrike" dirty="0">
                          <a:effectLst/>
                        </a:rPr>
                        <a:t>1.41</a:t>
                      </a:r>
                      <a:endParaRPr lang="en-US" altLang="ko-KR" sz="2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202180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14618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차트 4">
            <a:extLst>
              <a:ext uri="{FF2B5EF4-FFF2-40B4-BE49-F238E27FC236}">
                <a16:creationId xmlns:a16="http://schemas.microsoft.com/office/drawing/2014/main" id="{924F5169-7455-4889-896F-D04EDE089E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7846989"/>
              </p:ext>
            </p:extLst>
          </p:nvPr>
        </p:nvGraphicFramePr>
        <p:xfrm>
          <a:off x="1847850" y="858129"/>
          <a:ext cx="8648700" cy="5261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138603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5DDDD6A-A2B8-4948-B0E5-4FD841689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死亡率</a:t>
            </a:r>
            <a:endParaRPr lang="ko-KR" altLang="en-US" dirty="0">
              <a:latin typeface="ＭＳ Ｐゴシック" panose="020B0600070205080204" pitchFamily="50" charset="-128"/>
            </a:endParaRPr>
          </a:p>
        </p:txBody>
      </p:sp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5805F200-9E25-474D-A15B-F6708D2CCC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7229882"/>
              </p:ext>
            </p:extLst>
          </p:nvPr>
        </p:nvGraphicFramePr>
        <p:xfrm>
          <a:off x="838200" y="2019300"/>
          <a:ext cx="9702799" cy="44735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67143">
                  <a:extLst>
                    <a:ext uri="{9D8B030D-6E8A-4147-A177-3AD203B41FA5}">
                      <a16:colId xmlns:a16="http://schemas.microsoft.com/office/drawing/2014/main" val="55707483"/>
                    </a:ext>
                  </a:extLst>
                </a:gridCol>
                <a:gridCol w="3367143">
                  <a:extLst>
                    <a:ext uri="{9D8B030D-6E8A-4147-A177-3AD203B41FA5}">
                      <a16:colId xmlns:a16="http://schemas.microsoft.com/office/drawing/2014/main" val="682477934"/>
                    </a:ext>
                  </a:extLst>
                </a:gridCol>
                <a:gridCol w="2968513">
                  <a:extLst>
                    <a:ext uri="{9D8B030D-6E8A-4147-A177-3AD203B41FA5}">
                      <a16:colId xmlns:a16="http://schemas.microsoft.com/office/drawing/2014/main" val="1820398025"/>
                    </a:ext>
                  </a:extLst>
                </a:gridCol>
              </a:tblGrid>
              <a:tr h="894715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地域</a:t>
                      </a:r>
                      <a:endParaRPr lang="ko-KR" alt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32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時期</a:t>
                      </a:r>
                      <a:endParaRPr lang="ko-KR" alt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3200" u="none" strike="noStrike" dirty="0">
                          <a:effectLst/>
                          <a:latin typeface="ＭＳ Ｐゴシック" panose="020B0600070205080204" pitchFamily="50" charset="-128"/>
                        </a:rPr>
                        <a:t>死亡率</a:t>
                      </a:r>
                      <a:r>
                        <a:rPr lang="en-US" altLang="ko-KR" sz="32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(</a:t>
                      </a:r>
                      <a:r>
                        <a:rPr lang="en-US" sz="3200" u="none" strike="noStrike" dirty="0" err="1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Permil</a:t>
                      </a:r>
                      <a:r>
                        <a:rPr lang="en-US" sz="32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)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06011362"/>
                  </a:ext>
                </a:extLst>
              </a:tr>
              <a:tr h="89471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3200" u="none" strike="noStrike" dirty="0">
                          <a:effectLst/>
                          <a:latin typeface="ＭＳ Ｐゴシック" panose="020B0600070205080204" pitchFamily="50" charset="-128"/>
                        </a:rPr>
                        <a:t>日本</a:t>
                      </a:r>
                      <a:endParaRPr lang="ko-KR" alt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32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1939.10.~1942.10.</a:t>
                      </a:r>
                      <a:endParaRPr lang="en-US" altLang="ko-KR" sz="3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32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9.0</a:t>
                      </a:r>
                      <a:endParaRPr lang="en-US" altLang="ko-KR" sz="3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79418365"/>
                  </a:ext>
                </a:extLst>
              </a:tr>
              <a:tr h="894715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福岡</a:t>
                      </a:r>
                      <a:endParaRPr lang="ko-KR" alt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32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1939.10.~1942.10.</a:t>
                      </a:r>
                      <a:endParaRPr lang="en-US" altLang="ko-KR" sz="3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32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6.0</a:t>
                      </a:r>
                      <a:endParaRPr lang="en-US" altLang="ko-KR" sz="3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77159492"/>
                  </a:ext>
                </a:extLst>
              </a:tr>
              <a:tr h="89471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3200" u="none" strike="noStrike" dirty="0">
                          <a:effectLst/>
                          <a:latin typeface="ＭＳ Ｐゴシック" panose="020B0600070205080204" pitchFamily="50" charset="-128"/>
                        </a:rPr>
                        <a:t>鴻之舞金山</a:t>
                      </a:r>
                      <a:endParaRPr lang="ko-KR" alt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32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1939.10.~1942.10.</a:t>
                      </a:r>
                      <a:endParaRPr lang="en-US" altLang="ko-KR" sz="3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32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17.0</a:t>
                      </a:r>
                      <a:endParaRPr lang="en-US" altLang="ko-KR" sz="3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48688226"/>
                  </a:ext>
                </a:extLst>
              </a:tr>
              <a:tr h="89471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3200" u="none" strike="noStrike" dirty="0">
                          <a:effectLst/>
                          <a:latin typeface="ＭＳ Ｐゴシック" panose="020B0600070205080204" pitchFamily="50" charset="-128"/>
                        </a:rPr>
                        <a:t>佐渡鉱山</a:t>
                      </a:r>
                      <a:endParaRPr lang="ko-KR" alt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3200" u="none" strike="noStrike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1940.2.~1943.5.</a:t>
                      </a:r>
                      <a:endParaRPr lang="en-US" altLang="ko-KR" sz="32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3200" u="none" strike="noStrike" dirty="0">
                          <a:effectLst/>
                          <a:highlight>
                            <a:srgbClr val="FFFF00"/>
                          </a:highlight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9.0</a:t>
                      </a:r>
                      <a:endParaRPr lang="en-US" altLang="ko-KR" sz="3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006300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61296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C89A1940-9BD3-4650-645D-C8325DD6BC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>
                <a:latin typeface="MS UI Gothic" panose="020B0600070205080204" pitchFamily="34" charset="-128"/>
                <a:ea typeface="MS UI Gothic" panose="020B0600070205080204" pitchFamily="34" charset="-128"/>
              </a:rPr>
              <a:t>6. </a:t>
            </a:r>
            <a:r>
              <a:rPr lang="ja-JP" alt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朝鮮人</a:t>
            </a:r>
            <a:r>
              <a:rPr lang="ko-KR" alt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의 </a:t>
            </a:r>
            <a:r>
              <a:rPr lang="ja-JP" alt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高賃金</a:t>
            </a:r>
            <a:endParaRPr lang="ko-KR" altLang="en-US" dirty="0">
              <a:highlight>
                <a:srgbClr val="FF0000"/>
              </a:highlight>
              <a:latin typeface="MS UI Gothic" panose="020B0600070205080204" pitchFamily="34" charset="-128"/>
            </a:endParaRPr>
          </a:p>
        </p:txBody>
      </p:sp>
      <p:sp>
        <p:nvSpPr>
          <p:cNvPr id="5" name="부제목 4">
            <a:extLst>
              <a:ext uri="{FF2B5EF4-FFF2-40B4-BE49-F238E27FC236}">
                <a16:creationId xmlns:a16="http://schemas.microsoft.com/office/drawing/2014/main" id="{F90B393E-F38F-BD58-1E62-BE037686DC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579787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>
            <a:extLst>
              <a:ext uri="{FF2B5EF4-FFF2-40B4-BE49-F238E27FC236}">
                <a16:creationId xmlns:a16="http://schemas.microsoft.com/office/drawing/2014/main" id="{E985F36D-D635-4CF0-9695-05088C7FF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賃金</a:t>
            </a:r>
            <a:endParaRPr lang="ko-KR" altLang="en-US" dirty="0">
              <a:latin typeface="ＭＳ Ｐゴシック" panose="020B0600070205080204" pitchFamily="50" charset="-128"/>
            </a:endParaRPr>
          </a:p>
        </p:txBody>
      </p:sp>
      <p:sp>
        <p:nvSpPr>
          <p:cNvPr id="10" name="내용 개체 틀 9">
            <a:extLst>
              <a:ext uri="{FF2B5EF4-FFF2-40B4-BE49-F238E27FC236}">
                <a16:creationId xmlns:a16="http://schemas.microsoft.com/office/drawing/2014/main" id="{ED29C91C-4E4E-472D-B31C-FBB69771D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230880" cy="4351338"/>
          </a:xfrm>
        </p:spPr>
        <p:txBody>
          <a:bodyPr/>
          <a:lstStyle/>
          <a:p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佐渡鉱山</a:t>
            </a:r>
            <a:endParaRPr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ko-KR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1940,  66.77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円</a:t>
            </a:r>
            <a:endParaRPr lang="en-US" altLang="ko-KR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ko-KR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1943,  82.44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円</a:t>
            </a:r>
            <a:endParaRPr lang="en-US" altLang="ko-KR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en-US" altLang="ko-KR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dirty="0">
                <a:latin typeface="ＭＳ Ｐゴシック" panose="020B0600070205080204" pitchFamily="50" charset="-128"/>
              </a:rPr>
              <a:t>住友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鴻之舞金山</a:t>
            </a:r>
            <a:endParaRPr lang="en-US" altLang="ko-KR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ko-KR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1937,  60.20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円</a:t>
            </a:r>
            <a:endParaRPr lang="en-US" altLang="ko-KR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ko-KR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1943,  79.77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円</a:t>
            </a:r>
            <a:endParaRPr lang="en-US" altLang="ko-KR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ko-KR" altLang="en-US" dirty="0"/>
          </a:p>
        </p:txBody>
      </p:sp>
      <p:graphicFrame>
        <p:nvGraphicFramePr>
          <p:cNvPr id="12" name="내용 개체 틀 11">
            <a:extLst>
              <a:ext uri="{FF2B5EF4-FFF2-40B4-BE49-F238E27FC236}">
                <a16:creationId xmlns:a16="http://schemas.microsoft.com/office/drawing/2014/main" id="{372736B0-6933-4D2B-9958-66D7B1650DC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1724599"/>
              </p:ext>
            </p:extLst>
          </p:nvPr>
        </p:nvGraphicFramePr>
        <p:xfrm>
          <a:off x="3924300" y="1409702"/>
          <a:ext cx="8107682" cy="49688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6162">
                  <a:extLst>
                    <a:ext uri="{9D8B030D-6E8A-4147-A177-3AD203B41FA5}">
                      <a16:colId xmlns:a16="http://schemas.microsoft.com/office/drawing/2014/main" val="4045609218"/>
                    </a:ext>
                  </a:extLst>
                </a:gridCol>
                <a:gridCol w="4744390">
                  <a:extLst>
                    <a:ext uri="{9D8B030D-6E8A-4147-A177-3AD203B41FA5}">
                      <a16:colId xmlns:a16="http://schemas.microsoft.com/office/drawing/2014/main" val="426557695"/>
                    </a:ext>
                  </a:extLst>
                </a:gridCol>
                <a:gridCol w="1168565">
                  <a:extLst>
                    <a:ext uri="{9D8B030D-6E8A-4147-A177-3AD203B41FA5}">
                      <a16:colId xmlns:a16="http://schemas.microsoft.com/office/drawing/2014/main" val="256419773"/>
                    </a:ext>
                  </a:extLst>
                </a:gridCol>
                <a:gridCol w="1168565">
                  <a:extLst>
                    <a:ext uri="{9D8B030D-6E8A-4147-A177-3AD203B41FA5}">
                      <a16:colId xmlns:a16="http://schemas.microsoft.com/office/drawing/2014/main" val="2664459968"/>
                    </a:ext>
                  </a:extLst>
                </a:gridCol>
              </a:tblGrid>
              <a:tr h="540537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8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年度</a:t>
                      </a:r>
                      <a:endParaRPr lang="ko-KR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8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比較職種</a:t>
                      </a:r>
                      <a:endParaRPr lang="ko-KR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8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月収入</a:t>
                      </a:r>
                      <a:endParaRPr lang="ko-KR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8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倍率</a:t>
                      </a:r>
                      <a:endParaRPr lang="ko-KR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2482047"/>
                  </a:ext>
                </a:extLst>
              </a:tr>
              <a:tr h="78147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8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1940</a:t>
                      </a:r>
                      <a:endParaRPr lang="en-US" altLang="ko-KR" sz="2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28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서울 </a:t>
                      </a:r>
                      <a:r>
                        <a:rPr lang="ja-JP" altLang="en-US" sz="28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紡績</a:t>
                      </a:r>
                      <a:r>
                        <a:rPr lang="en-US" altLang="ko-KR" sz="28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(</a:t>
                      </a:r>
                      <a:r>
                        <a:rPr lang="ja-JP" altLang="en-US" sz="28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綿加工</a:t>
                      </a:r>
                      <a:r>
                        <a:rPr lang="en-US" altLang="ko-KR" sz="28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) </a:t>
                      </a:r>
                      <a:r>
                        <a:rPr lang="ja-JP" altLang="en-US" sz="28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男工</a:t>
                      </a:r>
                      <a:endParaRPr lang="ko-KR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800" u="none" strike="noStrike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14.00</a:t>
                      </a:r>
                      <a:endParaRPr lang="en-US" altLang="ko-KR" sz="2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800" u="none" strike="noStrike" dirty="0">
                          <a:effectLst/>
                          <a:highlight>
                            <a:srgbClr val="FFFF00"/>
                          </a:highlight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5.2</a:t>
                      </a:r>
                      <a:endParaRPr lang="en-US" altLang="ko-KR" sz="2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53165571"/>
                  </a:ext>
                </a:extLst>
              </a:tr>
              <a:tr h="52098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8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1940</a:t>
                      </a:r>
                      <a:endParaRPr lang="en-US" altLang="ko-KR" sz="2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28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서울</a:t>
                      </a:r>
                      <a:r>
                        <a:rPr lang="ja-JP" altLang="en-US" sz="28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男性 教員</a:t>
                      </a:r>
                      <a:endParaRPr lang="ko-KR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800" u="none" strike="noStrike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15.96</a:t>
                      </a:r>
                      <a:endParaRPr lang="en-US" altLang="ko-KR" sz="2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800" u="none" strike="noStrike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4.6</a:t>
                      </a:r>
                      <a:endParaRPr lang="en-US" altLang="ko-KR" sz="2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98852062"/>
                  </a:ext>
                </a:extLst>
              </a:tr>
              <a:tr h="52098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8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1940</a:t>
                      </a:r>
                      <a:endParaRPr lang="en-US" altLang="ko-KR" sz="2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28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서울</a:t>
                      </a:r>
                      <a:r>
                        <a:rPr lang="ja-JP" altLang="en-US" sz="28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男性 会社員</a:t>
                      </a:r>
                      <a:endParaRPr lang="ko-KR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800" u="none" strike="noStrike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21.00</a:t>
                      </a:r>
                      <a:endParaRPr lang="en-US" altLang="ko-KR" sz="2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800" u="none" strike="noStrike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3.5</a:t>
                      </a:r>
                      <a:endParaRPr lang="en-US" altLang="ko-KR" sz="2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26434127"/>
                  </a:ext>
                </a:extLst>
              </a:tr>
              <a:tr h="52098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8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1940</a:t>
                      </a:r>
                      <a:endParaRPr lang="en-US" altLang="ko-KR" sz="2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28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서울</a:t>
                      </a:r>
                      <a:r>
                        <a:rPr lang="ja-JP" altLang="en-US" sz="28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男性 銀行員</a:t>
                      </a:r>
                      <a:endParaRPr lang="ko-KR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800" u="none" strike="noStrike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30.80</a:t>
                      </a:r>
                      <a:endParaRPr lang="en-US" altLang="ko-KR" sz="2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800" u="none" strike="noStrike" dirty="0">
                          <a:effectLst/>
                          <a:highlight>
                            <a:srgbClr val="FFFF00"/>
                          </a:highlight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2.4</a:t>
                      </a:r>
                      <a:endParaRPr lang="en-US" altLang="ko-KR" sz="2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32468378"/>
                  </a:ext>
                </a:extLst>
              </a:tr>
              <a:tr h="78147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800" u="none" strike="noStrike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1943</a:t>
                      </a:r>
                      <a:endParaRPr lang="en-US" altLang="ko-KR" sz="2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8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東京　公立小学校 教員</a:t>
                      </a:r>
                      <a:r>
                        <a:rPr lang="en-US" altLang="ko-KR" sz="28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(</a:t>
                      </a:r>
                      <a:r>
                        <a:rPr lang="ja-JP" altLang="en-US" sz="28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初任給</a:t>
                      </a:r>
                      <a:r>
                        <a:rPr lang="en-US" altLang="ko-KR" sz="28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)</a:t>
                      </a:r>
                      <a:endParaRPr lang="en-US" altLang="ko-KR" sz="2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8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55.00</a:t>
                      </a:r>
                      <a:endParaRPr lang="en-US" altLang="ko-KR" sz="2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800" u="none" strike="noStrike" dirty="0">
                          <a:effectLst/>
                          <a:highlight>
                            <a:srgbClr val="FFFF00"/>
                          </a:highlight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1.5</a:t>
                      </a:r>
                      <a:endParaRPr lang="en-US" altLang="ko-KR" sz="2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73489591"/>
                  </a:ext>
                </a:extLst>
              </a:tr>
              <a:tr h="52098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800" u="none" strike="noStrike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1944</a:t>
                      </a:r>
                      <a:endParaRPr lang="en-US" altLang="ko-KR" sz="2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8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日本</a:t>
                      </a:r>
                      <a:r>
                        <a:rPr lang="ja-JP" altLang="en-US" sz="2800" u="none" strike="noStrike" baseline="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 </a:t>
                      </a:r>
                      <a:r>
                        <a:rPr lang="ja-JP" altLang="en-US" sz="28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巡査　初任給</a:t>
                      </a:r>
                      <a:endParaRPr lang="ko-KR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8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45.00</a:t>
                      </a:r>
                      <a:endParaRPr lang="en-US" altLang="ko-KR" sz="2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800" u="none" strike="noStrike" dirty="0">
                          <a:effectLst/>
                          <a:highlight>
                            <a:srgbClr val="FFFF00"/>
                          </a:highlight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3.7</a:t>
                      </a:r>
                      <a:endParaRPr lang="en-US" altLang="ko-KR" sz="2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80922110"/>
                  </a:ext>
                </a:extLst>
              </a:tr>
              <a:tr h="78147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800" u="none" strike="noStrike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1944</a:t>
                      </a:r>
                      <a:endParaRPr lang="en-US" altLang="ko-KR" sz="28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8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日本</a:t>
                      </a:r>
                      <a:r>
                        <a:rPr lang="ja-JP" altLang="en-US" sz="2800" u="none" strike="noStrike" baseline="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 </a:t>
                      </a:r>
                      <a:r>
                        <a:rPr lang="ja-JP" altLang="en-US" sz="28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大卒事務職　初任給</a:t>
                      </a:r>
                      <a:endParaRPr lang="ko-KR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8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75.00</a:t>
                      </a:r>
                      <a:endParaRPr lang="en-US" altLang="ko-KR" sz="2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8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2.2</a:t>
                      </a:r>
                      <a:endParaRPr lang="en-US" altLang="ko-KR" sz="28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34620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84955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1">
            <a:extLst>
              <a:ext uri="{FF2B5EF4-FFF2-40B4-BE49-F238E27FC236}">
                <a16:creationId xmlns:a16="http://schemas.microsoft.com/office/drawing/2014/main" id="{B451A5BD-5414-4D1C-A08A-8DA6F3672C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5068144"/>
              </p:ext>
            </p:extLst>
          </p:nvPr>
        </p:nvGraphicFramePr>
        <p:xfrm>
          <a:off x="2032000" y="719666"/>
          <a:ext cx="7988300" cy="5357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524364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3">
            <a:extLst>
              <a:ext uri="{FF2B5EF4-FFF2-40B4-BE49-F238E27FC236}">
                <a16:creationId xmlns:a16="http://schemas.microsoft.com/office/drawing/2014/main" id="{7683578F-A84D-431C-BE6B-6ADA7ADA48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4913067"/>
              </p:ext>
            </p:extLst>
          </p:nvPr>
        </p:nvGraphicFramePr>
        <p:xfrm>
          <a:off x="1828800" y="552450"/>
          <a:ext cx="8362950" cy="582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672197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989292AC-C208-6379-E95C-FBD8BE62ED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7.</a:t>
            </a:r>
            <a:r>
              <a:rPr lang="ko-KR" altLang="en-US" dirty="0"/>
              <a:t> </a:t>
            </a:r>
            <a:r>
              <a:rPr lang="ja-JP" alt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供託</a:t>
            </a:r>
            <a:endParaRPr lang="ko-KR" altLang="en-US" dirty="0">
              <a:latin typeface="MS UI Gothic" panose="020B0600070205080204" pitchFamily="34" charset="-128"/>
            </a:endParaRPr>
          </a:p>
        </p:txBody>
      </p:sp>
      <p:sp>
        <p:nvSpPr>
          <p:cNvPr id="5" name="부제목 4">
            <a:extLst>
              <a:ext uri="{FF2B5EF4-FFF2-40B4-BE49-F238E27FC236}">
                <a16:creationId xmlns:a16="http://schemas.microsoft.com/office/drawing/2014/main" id="{EFF2A39E-D2A7-06E6-FDBC-08FD5E474E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6783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C681655-8F62-4B2C-9915-56E2F1E4B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Cvxhj</a:t>
            </a:r>
            <a:r>
              <a:rPr lang="en-US" altLang="ko-KR" dirty="0"/>
              <a:t> </a:t>
            </a:r>
            <a:endParaRPr lang="ko-KR" altLang="en-US" dirty="0"/>
          </a:p>
        </p:txBody>
      </p:sp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E8D270D8-2EB1-4C3A-8CF0-4243F3080F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0048361"/>
              </p:ext>
            </p:extLst>
          </p:nvPr>
        </p:nvGraphicFramePr>
        <p:xfrm>
          <a:off x="309489" y="141315"/>
          <a:ext cx="10798127" cy="65637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05243">
                  <a:extLst>
                    <a:ext uri="{9D8B030D-6E8A-4147-A177-3AD203B41FA5}">
                      <a16:colId xmlns:a16="http://schemas.microsoft.com/office/drawing/2014/main" val="837625126"/>
                    </a:ext>
                  </a:extLst>
                </a:gridCol>
                <a:gridCol w="1284373">
                  <a:extLst>
                    <a:ext uri="{9D8B030D-6E8A-4147-A177-3AD203B41FA5}">
                      <a16:colId xmlns:a16="http://schemas.microsoft.com/office/drawing/2014/main" val="4147510959"/>
                    </a:ext>
                  </a:extLst>
                </a:gridCol>
                <a:gridCol w="1357297">
                  <a:extLst>
                    <a:ext uri="{9D8B030D-6E8A-4147-A177-3AD203B41FA5}">
                      <a16:colId xmlns:a16="http://schemas.microsoft.com/office/drawing/2014/main" val="1313554684"/>
                    </a:ext>
                  </a:extLst>
                </a:gridCol>
                <a:gridCol w="1227145">
                  <a:extLst>
                    <a:ext uri="{9D8B030D-6E8A-4147-A177-3AD203B41FA5}">
                      <a16:colId xmlns:a16="http://schemas.microsoft.com/office/drawing/2014/main" val="2297113904"/>
                    </a:ext>
                  </a:extLst>
                </a:gridCol>
                <a:gridCol w="1357297">
                  <a:extLst>
                    <a:ext uri="{9D8B030D-6E8A-4147-A177-3AD203B41FA5}">
                      <a16:colId xmlns:a16="http://schemas.microsoft.com/office/drawing/2014/main" val="1174041494"/>
                    </a:ext>
                  </a:extLst>
                </a:gridCol>
                <a:gridCol w="1227145">
                  <a:extLst>
                    <a:ext uri="{9D8B030D-6E8A-4147-A177-3AD203B41FA5}">
                      <a16:colId xmlns:a16="http://schemas.microsoft.com/office/drawing/2014/main" val="51745182"/>
                    </a:ext>
                  </a:extLst>
                </a:gridCol>
                <a:gridCol w="1357297">
                  <a:extLst>
                    <a:ext uri="{9D8B030D-6E8A-4147-A177-3AD203B41FA5}">
                      <a16:colId xmlns:a16="http://schemas.microsoft.com/office/drawing/2014/main" val="1146248243"/>
                    </a:ext>
                  </a:extLst>
                </a:gridCol>
                <a:gridCol w="1482330">
                  <a:extLst>
                    <a:ext uri="{9D8B030D-6E8A-4147-A177-3AD203B41FA5}">
                      <a16:colId xmlns:a16="http://schemas.microsoft.com/office/drawing/2014/main" val="1562617574"/>
                    </a:ext>
                  </a:extLst>
                </a:gridCol>
              </a:tblGrid>
              <a:tr h="59299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000" u="none" strike="noStrike" dirty="0">
                          <a:effectLst/>
                        </a:rPr>
                        <a:t>　</a:t>
                      </a:r>
                      <a:endParaRPr lang="ko-KR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動員計画数</a:t>
                      </a:r>
                      <a:endParaRPr lang="ko-KR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石炭鉱山</a:t>
                      </a:r>
                      <a:endParaRPr lang="ko-KR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金属鉱山</a:t>
                      </a:r>
                      <a:endParaRPr lang="ko-KR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土建</a:t>
                      </a:r>
                      <a:endParaRPr lang="ko-KR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工場</a:t>
                      </a:r>
                      <a:br>
                        <a:rPr lang="ko-KR" altLang="en-US" sz="2000" u="none" strike="noStrike" dirty="0">
                          <a:effectLst/>
                          <a:latin typeface="ＭＳ Ｐゴシック" panose="020B0600070205080204" pitchFamily="50" charset="-128"/>
                        </a:rPr>
                      </a:br>
                      <a:r>
                        <a:rPr lang="ja-JP" altLang="en-US" sz="20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その他</a:t>
                      </a:r>
                      <a:endParaRPr lang="ko-KR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計</a:t>
                      </a:r>
                      <a:r>
                        <a:rPr lang="en-US" altLang="ko-KR" sz="20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(</a:t>
                      </a:r>
                      <a:r>
                        <a:rPr lang="en-US" sz="20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b)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計画</a:t>
                      </a:r>
                      <a:r>
                        <a:rPr lang="ko-KR" altLang="en-US" sz="2000" u="none" strike="noStrike" dirty="0">
                          <a:effectLst/>
                          <a:latin typeface="ＭＳ Ｐゴシック" panose="020B0600070205080204" pitchFamily="50" charset="-128"/>
                        </a:rPr>
                        <a:t> </a:t>
                      </a:r>
                      <a:br>
                        <a:rPr lang="ko-KR" altLang="en-US" sz="2000" u="none" strike="noStrike" dirty="0">
                          <a:effectLst/>
                          <a:latin typeface="ＭＳ Ｐゴシック" panose="020B0600070205080204" pitchFamily="50" charset="-128"/>
                        </a:rPr>
                      </a:br>
                      <a:r>
                        <a:rPr lang="ja-JP" altLang="en-US" sz="20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達成率</a:t>
                      </a:r>
                      <a:r>
                        <a:rPr lang="en-US" altLang="ko-KR" sz="20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(%)</a:t>
                      </a:r>
                      <a:endParaRPr lang="en-US" altLang="ko-KR" sz="20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64503355"/>
                  </a:ext>
                </a:extLst>
              </a:tr>
              <a:tr h="31438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u="none" strike="noStrike" dirty="0">
                          <a:effectLst/>
                        </a:rPr>
                        <a:t>1939</a:t>
                      </a:r>
                      <a:endParaRPr lang="en-US" altLang="ko-KR" sz="2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u="none" strike="noStrike" dirty="0">
                          <a:effectLst/>
                        </a:rPr>
                        <a:t>85,000 </a:t>
                      </a:r>
                      <a:endParaRPr lang="en-US" altLang="ko-KR" sz="2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u="none" strike="noStrike">
                          <a:effectLst/>
                        </a:rPr>
                        <a:t>34,659 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u="none" strike="noStrike">
                          <a:effectLst/>
                        </a:rPr>
                        <a:t>5,787 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u="none" strike="noStrike">
                          <a:effectLst/>
                        </a:rPr>
                        <a:t>12,674 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u="none" strike="noStrike" dirty="0">
                          <a:effectLst/>
                        </a:rPr>
                        <a:t>0 </a:t>
                      </a:r>
                      <a:endParaRPr lang="en-US" altLang="ko-KR" sz="2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u="none" strike="noStrike">
                          <a:effectLst/>
                        </a:rPr>
                        <a:t>53,120 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u="none" strike="noStrike" dirty="0">
                          <a:effectLst/>
                        </a:rPr>
                        <a:t>62.5</a:t>
                      </a:r>
                      <a:endParaRPr lang="en-US" altLang="ko-KR" sz="2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77470586"/>
                  </a:ext>
                </a:extLst>
              </a:tr>
              <a:tr h="31438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000" u="none" strike="noStrike" dirty="0">
                          <a:effectLst/>
                        </a:rPr>
                        <a:t>　</a:t>
                      </a:r>
                      <a:endParaRPr lang="ko-KR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2000" u="none" strike="noStrike" dirty="0">
                          <a:effectLst/>
                        </a:rPr>
                        <a:t>　</a:t>
                      </a:r>
                      <a:endParaRPr lang="ko-KR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u="none" strike="noStrike">
                          <a:effectLst/>
                        </a:rPr>
                        <a:t>65.2 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u="none" strike="noStrike">
                          <a:effectLst/>
                        </a:rPr>
                        <a:t>10.9 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u="none" strike="noStrike">
                          <a:effectLst/>
                        </a:rPr>
                        <a:t>23.9 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u="none" strike="noStrike">
                          <a:effectLst/>
                        </a:rPr>
                        <a:t>0.0 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u="none" strike="noStrike" dirty="0">
                          <a:effectLst/>
                        </a:rPr>
                        <a:t>100.0 </a:t>
                      </a:r>
                      <a:endParaRPr lang="en-US" altLang="ko-KR" sz="2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2000" u="none" strike="noStrike" dirty="0">
                          <a:effectLst/>
                        </a:rPr>
                        <a:t>　</a:t>
                      </a:r>
                      <a:endParaRPr lang="ko-KR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20446784"/>
                  </a:ext>
                </a:extLst>
              </a:tr>
              <a:tr h="31438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u="none" strike="noStrike" dirty="0">
                          <a:effectLst/>
                        </a:rPr>
                        <a:t>1940</a:t>
                      </a:r>
                      <a:endParaRPr lang="en-US" altLang="ko-KR" sz="2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u="none" strike="noStrike" dirty="0">
                          <a:effectLst/>
                        </a:rPr>
                        <a:t>97,300 </a:t>
                      </a:r>
                      <a:endParaRPr lang="en-US" altLang="ko-KR" sz="2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u="none" strike="noStrike">
                          <a:effectLst/>
                        </a:rPr>
                        <a:t>38,176 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u="none" strike="noStrike" dirty="0">
                          <a:effectLst/>
                        </a:rPr>
                        <a:t>9,081 </a:t>
                      </a:r>
                      <a:endParaRPr lang="en-US" altLang="ko-KR" sz="2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u="none" strike="noStrike">
                          <a:effectLst/>
                        </a:rPr>
                        <a:t>9,249 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u="none" strike="noStrike">
                          <a:effectLst/>
                        </a:rPr>
                        <a:t>2,892 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u="none" strike="noStrike" dirty="0">
                          <a:effectLst/>
                        </a:rPr>
                        <a:t>59,398 </a:t>
                      </a:r>
                      <a:endParaRPr lang="en-US" altLang="ko-KR" sz="2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u="none" strike="noStrike" dirty="0">
                          <a:effectLst/>
                        </a:rPr>
                        <a:t>61.0</a:t>
                      </a:r>
                      <a:endParaRPr lang="en-US" altLang="ko-KR" sz="2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85326001"/>
                  </a:ext>
                </a:extLst>
              </a:tr>
              <a:tr h="31438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000" u="none" strike="noStrike" dirty="0">
                          <a:effectLst/>
                        </a:rPr>
                        <a:t>　</a:t>
                      </a:r>
                      <a:endParaRPr lang="ko-KR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2000" u="none" strike="noStrike" dirty="0">
                          <a:effectLst/>
                        </a:rPr>
                        <a:t>　</a:t>
                      </a:r>
                      <a:endParaRPr lang="ko-KR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u="none" strike="noStrike">
                          <a:effectLst/>
                        </a:rPr>
                        <a:t>64.3 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u="none" strike="noStrike">
                          <a:effectLst/>
                        </a:rPr>
                        <a:t>15.3 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u="none" strike="noStrike">
                          <a:effectLst/>
                        </a:rPr>
                        <a:t>15.6 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u="none" strike="noStrike">
                          <a:effectLst/>
                        </a:rPr>
                        <a:t>4.9 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u="none" strike="noStrike">
                          <a:effectLst/>
                        </a:rPr>
                        <a:t>100.0 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2000" u="none" strike="noStrike" dirty="0">
                          <a:effectLst/>
                        </a:rPr>
                        <a:t>　</a:t>
                      </a:r>
                      <a:endParaRPr lang="ko-KR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09378193"/>
                  </a:ext>
                </a:extLst>
              </a:tr>
              <a:tr h="31438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u="none" strike="noStrike" dirty="0">
                          <a:effectLst/>
                        </a:rPr>
                        <a:t>1941</a:t>
                      </a:r>
                      <a:endParaRPr lang="en-US" altLang="ko-KR" sz="2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u="none" strike="noStrike" dirty="0">
                          <a:effectLst/>
                        </a:rPr>
                        <a:t>100,000 </a:t>
                      </a:r>
                      <a:endParaRPr lang="en-US" altLang="ko-KR" sz="2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u="none" strike="noStrike" dirty="0">
                          <a:effectLst/>
                        </a:rPr>
                        <a:t>39,819 </a:t>
                      </a:r>
                      <a:endParaRPr lang="en-US" altLang="ko-KR" sz="2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u="none" strike="noStrike">
                          <a:effectLst/>
                        </a:rPr>
                        <a:t>9,416 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u="none" strike="noStrike" dirty="0">
                          <a:effectLst/>
                        </a:rPr>
                        <a:t>10,965 </a:t>
                      </a:r>
                      <a:endParaRPr lang="en-US" altLang="ko-KR" sz="2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u="none" strike="noStrike" dirty="0">
                          <a:effectLst/>
                        </a:rPr>
                        <a:t>3,898 </a:t>
                      </a:r>
                      <a:endParaRPr lang="en-US" altLang="ko-KR" sz="2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u="none" strike="noStrike">
                          <a:effectLst/>
                        </a:rPr>
                        <a:t>67,098 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u="none" strike="noStrike" dirty="0">
                          <a:effectLst/>
                        </a:rPr>
                        <a:t>67.1</a:t>
                      </a:r>
                      <a:endParaRPr lang="en-US" altLang="ko-KR" sz="2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18322985"/>
                  </a:ext>
                </a:extLst>
              </a:tr>
              <a:tr h="31438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000" u="none" strike="noStrike" dirty="0">
                          <a:effectLst/>
                        </a:rPr>
                        <a:t>　</a:t>
                      </a:r>
                      <a:endParaRPr lang="ko-KR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2000" u="none" strike="noStrike" dirty="0">
                          <a:effectLst/>
                        </a:rPr>
                        <a:t>　</a:t>
                      </a:r>
                      <a:endParaRPr lang="ko-KR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u="none" strike="noStrike">
                          <a:effectLst/>
                        </a:rPr>
                        <a:t>59.3 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u="none" strike="noStrike">
                          <a:effectLst/>
                        </a:rPr>
                        <a:t>14.0 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u="none" strike="noStrike">
                          <a:effectLst/>
                        </a:rPr>
                        <a:t>16.3 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u="none" strike="noStrike">
                          <a:effectLst/>
                        </a:rPr>
                        <a:t>5.8 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u="none" strike="noStrike">
                          <a:effectLst/>
                        </a:rPr>
                        <a:t>100.0 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2000" u="none" strike="noStrike" dirty="0">
                          <a:effectLst/>
                        </a:rPr>
                        <a:t>　</a:t>
                      </a:r>
                      <a:endParaRPr lang="ko-KR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40594819"/>
                  </a:ext>
                </a:extLst>
              </a:tr>
              <a:tr h="31438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u="none" strike="noStrike" dirty="0">
                          <a:effectLst/>
                        </a:rPr>
                        <a:t>1942</a:t>
                      </a:r>
                      <a:endParaRPr lang="en-US" altLang="ko-KR" sz="2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u="none" strike="noStrike" dirty="0">
                          <a:effectLst/>
                        </a:rPr>
                        <a:t>130,000 </a:t>
                      </a:r>
                      <a:endParaRPr lang="en-US" altLang="ko-KR" sz="2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u="none" strike="noStrike">
                          <a:effectLst/>
                        </a:rPr>
                        <a:t>78,083 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u="none" strike="noStrike">
                          <a:effectLst/>
                        </a:rPr>
                        <a:t>7,632 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u="none" strike="noStrike">
                          <a:effectLst/>
                        </a:rPr>
                        <a:t>18,929 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u="none" strike="noStrike">
                          <a:effectLst/>
                        </a:rPr>
                        <a:t>13,207 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u="none" strike="noStrike">
                          <a:effectLst/>
                        </a:rPr>
                        <a:t>119,721 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u="none" strike="noStrike" dirty="0">
                          <a:effectLst/>
                        </a:rPr>
                        <a:t>92.1</a:t>
                      </a:r>
                      <a:endParaRPr lang="en-US" altLang="ko-KR" sz="2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10704842"/>
                  </a:ext>
                </a:extLst>
              </a:tr>
              <a:tr h="314384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2000" u="none" strike="noStrike" dirty="0">
                          <a:effectLst/>
                        </a:rPr>
                        <a:t>　</a:t>
                      </a:r>
                      <a:endParaRPr lang="ko-KR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2000" u="none" strike="noStrike" dirty="0">
                          <a:effectLst/>
                        </a:rPr>
                        <a:t>　</a:t>
                      </a:r>
                      <a:endParaRPr lang="ko-KR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u="none" strike="noStrike">
                          <a:effectLst/>
                        </a:rPr>
                        <a:t>65.2 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u="none" strike="noStrike" dirty="0">
                          <a:effectLst/>
                        </a:rPr>
                        <a:t>6.4 </a:t>
                      </a:r>
                      <a:endParaRPr lang="en-US" altLang="ko-KR" sz="2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u="none" strike="noStrike">
                          <a:effectLst/>
                        </a:rPr>
                        <a:t>15.8 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u="none" strike="noStrike">
                          <a:effectLst/>
                        </a:rPr>
                        <a:t>11.0 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u="none" strike="noStrike">
                          <a:effectLst/>
                        </a:rPr>
                        <a:t>100.0 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2000" u="none" strike="noStrike" dirty="0">
                          <a:effectLst/>
                        </a:rPr>
                        <a:t>　</a:t>
                      </a:r>
                      <a:endParaRPr lang="ko-KR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04767226"/>
                  </a:ext>
                </a:extLst>
              </a:tr>
              <a:tr h="31438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u="none" strike="noStrike" dirty="0">
                          <a:effectLst/>
                        </a:rPr>
                        <a:t>1943</a:t>
                      </a:r>
                      <a:endParaRPr lang="en-US" altLang="ko-KR" sz="2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u="none" strike="noStrike" dirty="0">
                          <a:effectLst/>
                        </a:rPr>
                        <a:t>155,000 </a:t>
                      </a:r>
                      <a:endParaRPr lang="en-US" altLang="ko-KR" sz="2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u="none" strike="noStrike">
                          <a:effectLst/>
                        </a:rPr>
                        <a:t>68,370 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u="none" strike="noStrike">
                          <a:effectLst/>
                        </a:rPr>
                        <a:t>13,763 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u="none" strike="noStrike">
                          <a:effectLst/>
                        </a:rPr>
                        <a:t>31,611 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u="none" strike="noStrike">
                          <a:effectLst/>
                        </a:rPr>
                        <a:t>14,606 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u="none" strike="noStrike">
                          <a:effectLst/>
                        </a:rPr>
                        <a:t>128,296 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u="none" strike="noStrike">
                          <a:effectLst/>
                        </a:rPr>
                        <a:t>82.8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43876901"/>
                  </a:ext>
                </a:extLst>
              </a:tr>
              <a:tr h="31438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000" u="none" strike="noStrike" dirty="0">
                          <a:effectLst/>
                        </a:rPr>
                        <a:t>　</a:t>
                      </a:r>
                      <a:endParaRPr lang="ko-KR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2000" u="none" strike="noStrike" dirty="0">
                          <a:effectLst/>
                        </a:rPr>
                        <a:t>　</a:t>
                      </a:r>
                      <a:endParaRPr lang="ko-KR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u="none" strike="noStrike">
                          <a:effectLst/>
                        </a:rPr>
                        <a:t>53.3 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u="none" strike="noStrike">
                          <a:effectLst/>
                        </a:rPr>
                        <a:t>10.7 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u="none" strike="noStrike">
                          <a:effectLst/>
                        </a:rPr>
                        <a:t>24.6 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u="none" strike="noStrike">
                          <a:effectLst/>
                        </a:rPr>
                        <a:t>11.4 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u="none" strike="noStrike">
                          <a:effectLst/>
                        </a:rPr>
                        <a:t>100.0 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2000" u="none" strike="noStrike">
                          <a:effectLst/>
                        </a:rPr>
                        <a:t>　</a:t>
                      </a:r>
                      <a:endParaRPr lang="ko-KR" altLang="en-US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06354874"/>
                  </a:ext>
                </a:extLst>
              </a:tr>
              <a:tr h="31438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u="none" strike="noStrike" dirty="0">
                          <a:effectLst/>
                        </a:rPr>
                        <a:t>1944</a:t>
                      </a:r>
                      <a:endParaRPr lang="en-US" altLang="ko-KR" sz="2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u="none" strike="noStrike" dirty="0">
                          <a:effectLst/>
                        </a:rPr>
                        <a:t>290,000 </a:t>
                      </a:r>
                      <a:endParaRPr lang="en-US" altLang="ko-KR" sz="2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u="none" strike="noStrike">
                          <a:effectLst/>
                        </a:rPr>
                        <a:t>82,859 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u="none" strike="noStrike" dirty="0">
                          <a:effectLst/>
                        </a:rPr>
                        <a:t>21,442 </a:t>
                      </a:r>
                      <a:endParaRPr lang="en-US" altLang="ko-KR" sz="2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u="none" strike="noStrike">
                          <a:effectLst/>
                        </a:rPr>
                        <a:t>24,376 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u="none" strike="noStrike">
                          <a:effectLst/>
                        </a:rPr>
                        <a:t>157,795 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u="none" strike="noStrike">
                          <a:effectLst/>
                        </a:rPr>
                        <a:t>286,472 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u="none" strike="noStrike">
                          <a:effectLst/>
                        </a:rPr>
                        <a:t>98.8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08859202"/>
                  </a:ext>
                </a:extLst>
              </a:tr>
              <a:tr h="31438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000" u="none" strike="noStrike" dirty="0">
                          <a:effectLst/>
                        </a:rPr>
                        <a:t>　</a:t>
                      </a:r>
                      <a:endParaRPr lang="ko-KR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2000" u="none" strike="noStrike" dirty="0">
                          <a:effectLst/>
                        </a:rPr>
                        <a:t>　</a:t>
                      </a:r>
                      <a:endParaRPr lang="ko-KR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u="none" strike="noStrike">
                          <a:effectLst/>
                        </a:rPr>
                        <a:t>28.9 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u="none" strike="noStrike">
                          <a:effectLst/>
                        </a:rPr>
                        <a:t>7.5 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u="none" strike="noStrike">
                          <a:effectLst/>
                        </a:rPr>
                        <a:t>8.5 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u="none" strike="noStrike">
                          <a:effectLst/>
                        </a:rPr>
                        <a:t>55.1 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u="none" strike="noStrike">
                          <a:effectLst/>
                        </a:rPr>
                        <a:t>100.0 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2000" u="none" strike="noStrike">
                          <a:effectLst/>
                        </a:rPr>
                        <a:t>　</a:t>
                      </a:r>
                      <a:endParaRPr lang="ko-KR" altLang="en-US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81902031"/>
                  </a:ext>
                </a:extLst>
              </a:tr>
              <a:tr h="31438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u="none" strike="noStrike">
                          <a:effectLst/>
                        </a:rPr>
                        <a:t>1945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u="none" strike="noStrike" dirty="0">
                          <a:effectLst/>
                        </a:rPr>
                        <a:t>50,000 </a:t>
                      </a:r>
                      <a:endParaRPr lang="en-US" altLang="ko-KR" sz="2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u="none" strike="noStrike">
                          <a:effectLst/>
                        </a:rPr>
                        <a:t>797 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u="none" strike="noStrike">
                          <a:effectLst/>
                        </a:rPr>
                        <a:t>229 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u="none" strike="noStrike">
                          <a:effectLst/>
                        </a:rPr>
                        <a:t>836 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u="none" strike="noStrike">
                          <a:effectLst/>
                        </a:rPr>
                        <a:t>8,760 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u="none" strike="noStrike">
                          <a:effectLst/>
                        </a:rPr>
                        <a:t>10,622 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u="none" strike="noStrike">
                          <a:effectLst/>
                        </a:rPr>
                        <a:t>21.2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60144182"/>
                  </a:ext>
                </a:extLst>
              </a:tr>
              <a:tr h="314384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2000" u="none" strike="noStrike" dirty="0">
                          <a:effectLst/>
                        </a:rPr>
                        <a:t>　</a:t>
                      </a:r>
                      <a:endParaRPr lang="ko-KR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2000" u="none" strike="noStrike" dirty="0">
                          <a:effectLst/>
                        </a:rPr>
                        <a:t>　</a:t>
                      </a:r>
                      <a:endParaRPr lang="ko-KR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u="none" strike="noStrike">
                          <a:effectLst/>
                        </a:rPr>
                        <a:t>7.5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u="none" strike="noStrike">
                          <a:effectLst/>
                        </a:rPr>
                        <a:t>2.2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u="none" strike="noStrike">
                          <a:effectLst/>
                        </a:rPr>
                        <a:t>7.9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u="none" strike="noStrike" dirty="0">
                          <a:effectLst/>
                        </a:rPr>
                        <a:t>82.5</a:t>
                      </a:r>
                      <a:endParaRPr lang="en-US" altLang="ko-KR" sz="2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u="none" strike="noStrike">
                          <a:effectLst/>
                        </a:rPr>
                        <a:t>100.0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2000" u="none" strike="noStrike">
                          <a:effectLst/>
                        </a:rPr>
                        <a:t>　</a:t>
                      </a:r>
                      <a:endParaRPr lang="ko-KR" altLang="en-US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425024"/>
                  </a:ext>
                </a:extLst>
              </a:tr>
              <a:tr h="314384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2000" u="none" strike="noStrike" dirty="0">
                          <a:effectLst/>
                        </a:rPr>
                        <a:t>計</a:t>
                      </a:r>
                      <a:endParaRPr lang="ko-KR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u="none" strike="noStrike" dirty="0">
                          <a:effectLst/>
                        </a:rPr>
                        <a:t>907,300 </a:t>
                      </a:r>
                      <a:endParaRPr lang="en-US" altLang="ko-KR" sz="2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u="none" strike="noStrike">
                          <a:effectLst/>
                        </a:rPr>
                        <a:t>342,763 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67,350</a:t>
                      </a:r>
                      <a:r>
                        <a:rPr lang="en-US" altLang="ko-KR" sz="2000" u="none" strike="noStrike" dirty="0">
                          <a:effectLst/>
                        </a:rPr>
                        <a:t> </a:t>
                      </a:r>
                      <a:endParaRPr lang="en-US" altLang="ko-KR" sz="2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u="none" strike="noStrike">
                          <a:effectLst/>
                        </a:rPr>
                        <a:t>108,640 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u="none" strike="noStrike">
                          <a:effectLst/>
                        </a:rPr>
                        <a:t>201,158 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724,727</a:t>
                      </a:r>
                      <a:r>
                        <a:rPr lang="en-US" altLang="ko-KR" sz="2000" u="none" strike="noStrike" dirty="0">
                          <a:effectLst/>
                        </a:rPr>
                        <a:t> </a:t>
                      </a:r>
                      <a:endParaRPr lang="en-US" altLang="ko-KR" sz="2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u="none" strike="noStrike" dirty="0">
                          <a:effectLst/>
                        </a:rPr>
                        <a:t>79.9</a:t>
                      </a:r>
                      <a:endParaRPr lang="en-US" altLang="ko-KR" sz="2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51962297"/>
                  </a:ext>
                </a:extLst>
              </a:tr>
              <a:tr h="314384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2000" u="none" strike="noStrike">
                          <a:effectLst/>
                        </a:rPr>
                        <a:t>　</a:t>
                      </a:r>
                      <a:endParaRPr lang="ko-KR" altLang="en-US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2000" u="none" strike="noStrike">
                          <a:effectLst/>
                        </a:rPr>
                        <a:t>　</a:t>
                      </a:r>
                      <a:endParaRPr lang="ko-KR" altLang="en-US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u="none" strike="noStrike">
                          <a:effectLst/>
                        </a:rPr>
                        <a:t>47.3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u="none" strike="noStrike">
                          <a:effectLst/>
                        </a:rPr>
                        <a:t>9.3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u="none" strike="noStrike">
                          <a:effectLst/>
                        </a:rPr>
                        <a:t>15.0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u="none" strike="noStrike">
                          <a:effectLst/>
                        </a:rPr>
                        <a:t>27.8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u="none" strike="noStrike">
                          <a:effectLst/>
                        </a:rPr>
                        <a:t>100.0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2000" u="none" strike="noStrike">
                          <a:effectLst/>
                        </a:rPr>
                        <a:t>　</a:t>
                      </a:r>
                      <a:endParaRPr lang="ko-KR" altLang="en-US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86954755"/>
                  </a:ext>
                </a:extLst>
              </a:tr>
              <a:tr h="592994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u="none" strike="noStrike" dirty="0">
                          <a:effectLst/>
                        </a:rPr>
                        <a:t>終戦時　現在人数</a:t>
                      </a:r>
                      <a:endParaRPr lang="ko-KR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2000" u="none" strike="noStrike">
                          <a:effectLst/>
                        </a:rPr>
                        <a:t>　</a:t>
                      </a:r>
                      <a:endParaRPr lang="ko-KR" altLang="en-US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u="none" strike="noStrike">
                          <a:effectLst/>
                        </a:rPr>
                        <a:t>121,574 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u="none" strike="noStrike">
                          <a:effectLst/>
                        </a:rPr>
                        <a:t>22,430 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u="none" strike="noStrike">
                          <a:effectLst/>
                        </a:rPr>
                        <a:t>34,584 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u="none" strike="noStrike">
                          <a:effectLst/>
                        </a:rPr>
                        <a:t>86,794 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u="none" strike="noStrike">
                          <a:effectLst/>
                        </a:rPr>
                        <a:t>265,382 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2000" u="none" strike="noStrike" dirty="0">
                          <a:effectLst/>
                        </a:rPr>
                        <a:t>　</a:t>
                      </a:r>
                      <a:endParaRPr lang="ko-KR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3782093"/>
                  </a:ext>
                </a:extLst>
              </a:tr>
              <a:tr h="314384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2000" u="none" strike="noStrike" dirty="0">
                          <a:effectLst/>
                        </a:rPr>
                        <a:t>　</a:t>
                      </a:r>
                      <a:endParaRPr lang="ko-KR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2000" u="none" strike="noStrike">
                          <a:effectLst/>
                        </a:rPr>
                        <a:t>　</a:t>
                      </a:r>
                      <a:endParaRPr lang="ko-KR" altLang="en-US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u="none" strike="noStrike">
                          <a:effectLst/>
                        </a:rPr>
                        <a:t>45.8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u="none" strike="noStrike">
                          <a:effectLst/>
                        </a:rPr>
                        <a:t>8.5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u="none" strike="noStrike">
                          <a:effectLst/>
                        </a:rPr>
                        <a:t>13.0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u="none" strike="noStrike">
                          <a:effectLst/>
                        </a:rPr>
                        <a:t>32.7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u="none" strike="noStrike">
                          <a:effectLst/>
                        </a:rPr>
                        <a:t>100.0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2000" u="none" strike="noStrike" dirty="0">
                          <a:effectLst/>
                        </a:rPr>
                        <a:t>　</a:t>
                      </a:r>
                      <a:endParaRPr lang="ko-KR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778780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45039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>
            <a:extLst>
              <a:ext uri="{FF2B5EF4-FFF2-40B4-BE49-F238E27FC236}">
                <a16:creationId xmlns:a16="http://schemas.microsoft.com/office/drawing/2014/main" id="{D74663D5-1DF5-48B9-816E-805D3CEEA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45295"/>
            <a:ext cx="10515600" cy="823912"/>
          </a:xfrm>
        </p:spPr>
        <p:txBody>
          <a:bodyPr/>
          <a:lstStyle/>
          <a:p>
            <a:pPr algn="ctr"/>
            <a:r>
              <a:rPr lang="ja-JP" altLang="en-US" b="1" dirty="0">
                <a:latin typeface="MS Gothic" panose="020B0609070205080204" pitchFamily="49" charset="-128"/>
                <a:ea typeface="MS Gothic" panose="020B0609070205080204" pitchFamily="49" charset="-128"/>
              </a:rPr>
              <a:t>供託</a:t>
            </a:r>
            <a:endParaRPr lang="ko-KR" altLang="en-US" b="1" dirty="0">
              <a:latin typeface="MS Gothic" panose="020B0609070205080204" pitchFamily="49" charset="-128"/>
            </a:endParaRPr>
          </a:p>
        </p:txBody>
      </p:sp>
      <p:sp>
        <p:nvSpPr>
          <p:cNvPr id="8" name="텍스트 개체 틀 7">
            <a:extLst>
              <a:ext uri="{FF2B5EF4-FFF2-40B4-BE49-F238E27FC236}">
                <a16:creationId xmlns:a16="http://schemas.microsoft.com/office/drawing/2014/main" id="{5A6DEC44-4A42-462B-931E-510D721211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351084"/>
            <a:ext cx="3813867" cy="506162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800" b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{</a:t>
            </a:r>
            <a:r>
              <a:rPr lang="ja-JP" altLang="en-US" sz="2800" b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経済協力</a:t>
            </a:r>
            <a:r>
              <a:rPr lang="en-US" altLang="ko-KR" sz="2800" b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105}</a:t>
            </a:r>
            <a:br>
              <a:rPr lang="en-US" altLang="ko-KR" sz="2800" b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2800" b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債権者</a:t>
            </a:r>
            <a:r>
              <a:rPr lang="ko-KR" altLang="en-US" sz="2800" b="0" dirty="0">
                <a:latin typeface="ＭＳ Ｐゴシック" panose="020B0600070205080204" pitchFamily="50" charset="-128"/>
              </a:rPr>
              <a:t> </a:t>
            </a:r>
            <a:r>
              <a:rPr lang="en-US" altLang="ko-KR" sz="2800" b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149,587</a:t>
            </a:r>
            <a:r>
              <a:rPr lang="ko-KR" altLang="en-US" sz="2800" b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명</a:t>
            </a:r>
            <a:br>
              <a:rPr lang="en-US" altLang="ja-JP" sz="2800" b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en-US" altLang="ko-KR" sz="2800" b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</a:t>
            </a:r>
            <a:r>
              <a:rPr lang="ko-KR" altLang="en-US" sz="2800" b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인당 </a:t>
            </a:r>
            <a:r>
              <a:rPr lang="en-US" altLang="ko-KR" sz="2800" b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118.88</a:t>
            </a:r>
            <a:r>
              <a:rPr lang="ja-JP" altLang="en-US" sz="2800" b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円</a:t>
            </a:r>
            <a:endParaRPr lang="en-US" altLang="ja-JP" sz="2800" b="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800" b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佐渡鉱山</a:t>
            </a:r>
            <a:endParaRPr lang="en-US" altLang="ko-KR" sz="2800" b="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ko-KR" sz="2800" b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“</a:t>
            </a:r>
            <a:r>
              <a:rPr lang="ja-JP" altLang="en-US" sz="2800" b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債務種類</a:t>
            </a:r>
            <a:br>
              <a:rPr lang="en-US" altLang="ko-KR" sz="2800" b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ko-KR" altLang="en-US" sz="2800" b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미불임금</a:t>
            </a:r>
            <a:r>
              <a:rPr lang="en-US" altLang="ko-KR" sz="2800" b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” </a:t>
            </a:r>
          </a:p>
          <a:p>
            <a:r>
              <a:rPr lang="ja-JP" altLang="en-US" sz="2800" b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800" b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“</a:t>
            </a:r>
            <a:r>
              <a:rPr lang="ja-JP" altLang="en-US" sz="2800" b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供託金額</a:t>
            </a:r>
            <a:r>
              <a:rPr lang="ko-KR" altLang="en-US" sz="2800" b="0" dirty="0">
                <a:latin typeface="ＭＳ Ｐゴシック" panose="020B0600070205080204" pitchFamily="50" charset="-128"/>
              </a:rPr>
              <a:t> </a:t>
            </a:r>
            <a:br>
              <a:rPr lang="en-US" altLang="ko-KR" sz="2800" b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en-US" altLang="ko-KR" sz="2800" b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231,059.59</a:t>
            </a:r>
            <a:r>
              <a:rPr lang="ja-JP" altLang="en-US" sz="2800" b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円</a:t>
            </a:r>
            <a:r>
              <a:rPr lang="en-US" altLang="ja-JP" sz="2800" b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”</a:t>
            </a:r>
            <a:r>
              <a:rPr lang="en-US" altLang="ko-KR" sz="2800" b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</a:p>
          <a:p>
            <a:r>
              <a:rPr lang="ja-JP" altLang="en-US" sz="2800" b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800" b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“</a:t>
            </a:r>
            <a:r>
              <a:rPr lang="ja-JP" altLang="en-US" sz="2800" b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債権者数　</a:t>
            </a:r>
            <a:r>
              <a:rPr lang="en-US" altLang="ko-KR" sz="2800" b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1,140</a:t>
            </a:r>
            <a:r>
              <a:rPr lang="ja-JP" altLang="en-US" sz="2800" b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人</a:t>
            </a:r>
            <a:r>
              <a:rPr lang="en-US" altLang="ja-JP" sz="2800" b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”</a:t>
            </a:r>
            <a:endParaRPr lang="en-US" altLang="ko-KR" sz="2800" b="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ko-KR" sz="2800" b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=&gt; 1</a:t>
            </a:r>
            <a:r>
              <a:rPr lang="ja-JP" altLang="en-US" sz="2800" b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人当たり</a:t>
            </a:r>
            <a:r>
              <a:rPr lang="ko-KR" altLang="en-US" sz="2800" b="0" dirty="0">
                <a:latin typeface="ＭＳ Ｐゴシック" panose="020B0600070205080204" pitchFamily="50" charset="-128"/>
              </a:rPr>
              <a:t> </a:t>
            </a:r>
            <a:r>
              <a:rPr lang="en-US" altLang="ko-KR" sz="2800" b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202.68</a:t>
            </a:r>
            <a:r>
              <a:rPr lang="ja-JP" altLang="en-US" sz="2800" b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円</a:t>
            </a:r>
            <a:endParaRPr lang="ko-KR" altLang="en-US" sz="2800" dirty="0">
              <a:latin typeface="ＭＳ Ｐゴシック" panose="020B0600070205080204" pitchFamily="50" charset="-128"/>
            </a:endParaRPr>
          </a:p>
        </p:txBody>
      </p:sp>
      <p:pic>
        <p:nvPicPr>
          <p:cNvPr id="13" name="내용 개체 틀 12">
            <a:extLst>
              <a:ext uri="{FF2B5EF4-FFF2-40B4-BE49-F238E27FC236}">
                <a16:creationId xmlns:a16="http://schemas.microsoft.com/office/drawing/2014/main" id="{BA8C1655-C53C-4153-A246-D2DDC193B13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921" y="1529678"/>
            <a:ext cx="6701733" cy="5061622"/>
          </a:xfrm>
        </p:spPr>
      </p:pic>
    </p:spTree>
    <p:extLst>
      <p:ext uri="{BB962C8B-B14F-4D97-AF65-F5344CB8AC3E}">
        <p14:creationId xmlns:p14="http://schemas.microsoft.com/office/powerpoint/2010/main" val="15251322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14C0EE0-38C2-4B5D-8775-CCFB8942E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5175"/>
          </a:xfrm>
        </p:spPr>
        <p:txBody>
          <a:bodyPr/>
          <a:lstStyle/>
          <a:p>
            <a:pPr algn="ctr"/>
            <a:r>
              <a:rPr lang="ja-JP" altLang="en-US" dirty="0"/>
              <a:t>三菱　供託</a:t>
            </a:r>
            <a:endParaRPr lang="ko-KR" altLang="en-US" dirty="0"/>
          </a:p>
        </p:txBody>
      </p:sp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75BC5874-618A-4A91-B3FD-E1FFB0A749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7395478"/>
              </p:ext>
            </p:extLst>
          </p:nvPr>
        </p:nvGraphicFramePr>
        <p:xfrm>
          <a:off x="1758950" y="1130300"/>
          <a:ext cx="8674100" cy="55984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10682">
                  <a:extLst>
                    <a:ext uri="{9D8B030D-6E8A-4147-A177-3AD203B41FA5}">
                      <a16:colId xmlns:a16="http://schemas.microsoft.com/office/drawing/2014/main" val="2894573979"/>
                    </a:ext>
                  </a:extLst>
                </a:gridCol>
                <a:gridCol w="3549171">
                  <a:extLst>
                    <a:ext uri="{9D8B030D-6E8A-4147-A177-3AD203B41FA5}">
                      <a16:colId xmlns:a16="http://schemas.microsoft.com/office/drawing/2014/main" val="1972908948"/>
                    </a:ext>
                  </a:extLst>
                </a:gridCol>
                <a:gridCol w="957247">
                  <a:extLst>
                    <a:ext uri="{9D8B030D-6E8A-4147-A177-3AD203B41FA5}">
                      <a16:colId xmlns:a16="http://schemas.microsoft.com/office/drawing/2014/main" val="785253753"/>
                    </a:ext>
                  </a:extLst>
                </a:gridCol>
                <a:gridCol w="957247">
                  <a:extLst>
                    <a:ext uri="{9D8B030D-6E8A-4147-A177-3AD203B41FA5}">
                      <a16:colId xmlns:a16="http://schemas.microsoft.com/office/drawing/2014/main" val="3266938247"/>
                    </a:ext>
                  </a:extLst>
                </a:gridCol>
                <a:gridCol w="1299753">
                  <a:extLst>
                    <a:ext uri="{9D8B030D-6E8A-4147-A177-3AD203B41FA5}">
                      <a16:colId xmlns:a16="http://schemas.microsoft.com/office/drawing/2014/main" val="1020490445"/>
                    </a:ext>
                  </a:extLst>
                </a:gridCol>
              </a:tblGrid>
              <a:tr h="366556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事業場名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맑은 고딕" panose="020B0503020000020004" pitchFamily="50" charset="-127"/>
                      </a:endParaRPr>
                    </a:p>
                  </a:txBody>
                  <a:tcPr marL="7903" marR="7903" marT="79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債務種類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맑은 고딕" panose="020B0503020000020004" pitchFamily="50" charset="-127"/>
                      </a:endParaRPr>
                    </a:p>
                  </a:txBody>
                  <a:tcPr marL="7903" marR="7903" marT="79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債権者数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903" marR="7903" marT="79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合計金額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맑은 고딕" panose="020B0503020000020004" pitchFamily="50" charset="-127"/>
                      </a:endParaRPr>
                    </a:p>
                  </a:txBody>
                  <a:tcPr marL="7903" marR="7903" marT="79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</a:t>
                      </a:r>
                      <a:r>
                        <a:rPr lang="ja-JP" altLang="en-US" sz="12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人当債権推定額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맑은 고딕" panose="020B0503020000020004" pitchFamily="50" charset="-127"/>
                      </a:endParaRPr>
                    </a:p>
                  </a:txBody>
                  <a:tcPr marL="7903" marR="7903" marT="7903" marB="0" anchor="ctr"/>
                </a:tc>
                <a:extLst>
                  <a:ext uri="{0D108BD9-81ED-4DB2-BD59-A6C34878D82A}">
                    <a16:rowId xmlns:a16="http://schemas.microsoft.com/office/drawing/2014/main" val="859916019"/>
                  </a:ext>
                </a:extLst>
              </a:tr>
              <a:tr h="36655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>
                          <a:effectLst/>
                          <a:latin typeface="ＭＳ Ｐゴシック" panose="020B0600070205080204" pitchFamily="50" charset="-128"/>
                        </a:rPr>
                        <a:t>해운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맑은 고딕" panose="020B0503020000020004" pitchFamily="50" charset="-127"/>
                      </a:endParaRPr>
                    </a:p>
                  </a:txBody>
                  <a:tcPr marL="7903" marR="7903" marT="79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給与、</a:t>
                      </a:r>
                      <a:r>
                        <a:rPr lang="ko-KR" altLang="en-US" sz="1200" u="none" strike="noStrike" dirty="0">
                          <a:effectLst/>
                          <a:latin typeface="ＭＳ Ｐゴシック" panose="020B0600070205080204" pitchFamily="50" charset="-128"/>
                        </a:rPr>
                        <a:t>退職金</a:t>
                      </a:r>
                      <a:r>
                        <a:rPr lang="ja-JP" altLang="en-US" sz="12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、</a:t>
                      </a:r>
                      <a:r>
                        <a:rPr lang="ko-KR" altLang="en-US" sz="1200" u="none" strike="noStrike" dirty="0">
                          <a:effectLst/>
                          <a:highlight>
                            <a:srgbClr val="FFFF00"/>
                          </a:highlight>
                          <a:latin typeface="ＭＳ Ｐゴシック" panose="020B0600070205080204" pitchFamily="50" charset="-128"/>
                        </a:rPr>
                        <a:t>死亡手当</a:t>
                      </a:r>
                      <a:r>
                        <a:rPr lang="ja-JP" altLang="en-US" sz="1200" u="none" strike="noStrike" dirty="0">
                          <a:effectLst/>
                          <a:highlight>
                            <a:srgbClr val="FFFF00"/>
                          </a:highlight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、所持品喪失</a:t>
                      </a:r>
                      <a:r>
                        <a:rPr lang="ko-KR" altLang="en-US" sz="1200" u="none" strike="noStrike" dirty="0">
                          <a:effectLst/>
                          <a:latin typeface="ＭＳ Ｐゴシック" panose="020B0600070205080204" pitchFamily="50" charset="-128"/>
                        </a:rPr>
                        <a:t>手当</a:t>
                      </a:r>
                      <a:r>
                        <a:rPr lang="ja-JP" altLang="en-US" sz="12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、葬式費など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맑은 고딕" panose="020B0503020000020004" pitchFamily="50" charset="-127"/>
                      </a:endParaRPr>
                    </a:p>
                  </a:txBody>
                  <a:tcPr marL="7903" marR="7903" marT="79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 dirty="0">
                          <a:effectLst/>
                          <a:highlight>
                            <a:srgbClr val="FFFF00"/>
                          </a:highlight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39</a:t>
                      </a:r>
                      <a:r>
                        <a:rPr lang="en-US" altLang="ko-KR" sz="12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903" marR="7903" marT="79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32,285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903" marR="7903" marT="79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 dirty="0">
                          <a:effectLst/>
                          <a:highlight>
                            <a:srgbClr val="FFFF00"/>
                          </a:highlight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827.82 </a:t>
                      </a:r>
                      <a:endParaRPr lang="en-US" altLang="ko-KR" sz="1200" b="0" i="0" u="none" strike="noStrike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903" marR="7903" marT="7903" marB="0" anchor="ctr"/>
                </a:tc>
                <a:extLst>
                  <a:ext uri="{0D108BD9-81ED-4DB2-BD59-A6C34878D82A}">
                    <a16:rowId xmlns:a16="http://schemas.microsoft.com/office/drawing/2014/main" val="4046363337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>
                          <a:effectLst/>
                          <a:latin typeface="ＭＳ Ｐゴシック" panose="020B0600070205080204" pitchFamily="50" charset="-128"/>
                        </a:rPr>
                        <a:t>鉱業기호炭鉱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맑은 고딕" panose="020B0503020000020004" pitchFamily="50" charset="-127"/>
                      </a:endParaRPr>
                    </a:p>
                  </a:txBody>
                  <a:tcPr marL="7903" marR="7903" marT="79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預金、現金、有価証券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맑은 고딕" panose="020B0503020000020004" pitchFamily="50" charset="-127"/>
                      </a:endParaRPr>
                    </a:p>
                  </a:txBody>
                  <a:tcPr marL="7903" marR="7903" marT="79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1,272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903" marR="7903" marT="79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428,464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903" marR="7903" marT="79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336.84 </a:t>
                      </a:r>
                      <a:endParaRPr lang="en-US" altLang="ko-KR" sz="1200" b="0" i="0" u="none" strike="noStrike" dirty="0">
                        <a:solidFill>
                          <a:srgbClr val="C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903" marR="7903" marT="7903" marB="0" anchor="ctr"/>
                </a:tc>
                <a:extLst>
                  <a:ext uri="{0D108BD9-81ED-4DB2-BD59-A6C34878D82A}">
                    <a16:rowId xmlns:a16="http://schemas.microsoft.com/office/drawing/2014/main" val="2921855741"/>
                  </a:ext>
                </a:extLst>
              </a:tr>
              <a:tr h="553659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 dirty="0">
                          <a:effectLst/>
                          <a:latin typeface="ＭＳ Ｐゴシック" panose="020B0600070205080204" pitchFamily="50" charset="-128"/>
                        </a:rPr>
                        <a:t>大夕長</a:t>
                      </a:r>
                      <a:r>
                        <a:rPr lang="ko-KR" altLang="en-US" sz="1200" u="none" strike="noStrike" dirty="0">
                          <a:effectLst/>
                          <a:latin typeface="ＭＳ Ｐゴシック" panose="020B0600070205080204" pitchFamily="50" charset="-128"/>
                        </a:rPr>
                        <a:t>炭鉱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맑은 고딕" panose="020B0503020000020004" pitchFamily="50" charset="-127"/>
                      </a:endParaRPr>
                    </a:p>
                  </a:txBody>
                  <a:tcPr marL="7903" marR="7903" marT="79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u="none" strike="noStrike" dirty="0">
                          <a:effectLst/>
                          <a:latin typeface="ＭＳ Ｐゴシック" panose="020B0600070205080204" pitchFamily="50" charset="-128"/>
                        </a:rPr>
                        <a:t>援護追及金</a:t>
                      </a:r>
                      <a:r>
                        <a:rPr lang="en-US" altLang="ko-KR" sz="12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, </a:t>
                      </a:r>
                      <a:r>
                        <a:rPr lang="ja-JP" altLang="en-US" sz="12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別居</a:t>
                      </a:r>
                      <a:r>
                        <a:rPr lang="ko-KR" altLang="en-US" sz="1200" u="none" strike="noStrike" dirty="0">
                          <a:effectLst/>
                          <a:latin typeface="ＭＳ Ｐゴシック" panose="020B0600070205080204" pitchFamily="50" charset="-128"/>
                        </a:rPr>
                        <a:t>手当</a:t>
                      </a:r>
                      <a:r>
                        <a:rPr lang="en-US" altLang="ko-KR" sz="12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, </a:t>
                      </a:r>
                      <a:r>
                        <a:rPr lang="ko-KR" altLang="en-US" sz="1200" u="none" strike="noStrike" dirty="0">
                          <a:effectLst/>
                          <a:latin typeface="ＭＳ Ｐゴシック" panose="020B0600070205080204" pitchFamily="50" charset="-128"/>
                        </a:rPr>
                        <a:t>弔慰金</a:t>
                      </a:r>
                      <a:r>
                        <a:rPr lang="en-US" altLang="ko-KR" sz="12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, </a:t>
                      </a:r>
                      <a:r>
                        <a:rPr lang="ja-JP" altLang="en-US" sz="12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障害</a:t>
                      </a:r>
                      <a:r>
                        <a:rPr lang="ko-KR" altLang="en-US" sz="1200" u="none" strike="noStrike" dirty="0">
                          <a:effectLst/>
                          <a:latin typeface="ＭＳ Ｐゴシック" panose="020B0600070205080204" pitchFamily="50" charset="-128"/>
                        </a:rPr>
                        <a:t>手当</a:t>
                      </a:r>
                      <a:r>
                        <a:rPr lang="ja-JP" altLang="en-US" sz="12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金、</a:t>
                      </a:r>
                      <a:r>
                        <a:rPr lang="en-US" altLang="ko-KR" sz="12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 </a:t>
                      </a:r>
                      <a:r>
                        <a:rPr lang="ja-JP" altLang="en-US" sz="12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追及金</a:t>
                      </a:r>
                      <a:r>
                        <a:rPr lang="en-US" altLang="ko-KR" sz="12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, </a:t>
                      </a:r>
                      <a:r>
                        <a:rPr lang="ja-JP" altLang="en-US" sz="12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預金</a:t>
                      </a:r>
                      <a:r>
                        <a:rPr lang="en-US" altLang="ko-KR" sz="12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, </a:t>
                      </a:r>
                      <a:r>
                        <a:rPr lang="ko-KR" altLang="en-US" sz="1200" u="none" strike="noStrike" dirty="0">
                          <a:effectLst/>
                          <a:latin typeface="ＭＳ Ｐゴシック" panose="020B0600070205080204" pitchFamily="50" charset="-128"/>
                        </a:rPr>
                        <a:t>朝鮮人 </a:t>
                      </a:r>
                      <a:r>
                        <a:rPr lang="ja-JP" altLang="en-US" sz="12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障害補助金</a:t>
                      </a:r>
                      <a:r>
                        <a:rPr lang="en-US" altLang="ko-KR" sz="12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, </a:t>
                      </a:r>
                      <a:r>
                        <a:rPr lang="ja-JP" altLang="en-US" sz="12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記録書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맑은 고딕" panose="020B0503020000020004" pitchFamily="50" charset="-127"/>
                      </a:endParaRPr>
                    </a:p>
                  </a:txBody>
                  <a:tcPr marL="7903" marR="7903" marT="79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231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903" marR="7903" marT="79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69,564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903" marR="7903" marT="79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301.14 </a:t>
                      </a:r>
                      <a:endParaRPr lang="en-US" altLang="ko-KR" sz="1200" b="0" i="0" u="none" strike="noStrike" dirty="0">
                        <a:solidFill>
                          <a:srgbClr val="FF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903" marR="7903" marT="7903" marB="0" anchor="ctr"/>
                </a:tc>
                <a:extLst>
                  <a:ext uri="{0D108BD9-81ED-4DB2-BD59-A6C34878D82A}">
                    <a16:rowId xmlns:a16="http://schemas.microsoft.com/office/drawing/2014/main" val="1431938473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重工業長崎</a:t>
                      </a:r>
                      <a:r>
                        <a:rPr lang="ko-KR" altLang="en-US" sz="1200" u="none" strike="noStrike" dirty="0">
                          <a:effectLst/>
                          <a:latin typeface="ＭＳ Ｐゴシック" panose="020B0600070205080204" pitchFamily="50" charset="-128"/>
                        </a:rPr>
                        <a:t>造船所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맑은 고딕" panose="020B0503020000020004" pitchFamily="50" charset="-127"/>
                      </a:endParaRPr>
                    </a:p>
                  </a:txBody>
                  <a:tcPr marL="7903" marR="7903" marT="79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給料団体積立金、</a:t>
                      </a:r>
                      <a:r>
                        <a:rPr lang="ko-KR" altLang="en-US" sz="1200" u="none" strike="noStrike" dirty="0">
                          <a:effectLst/>
                          <a:latin typeface="ＭＳ Ｐゴシック" panose="020B0600070205080204" pitchFamily="50" charset="-128"/>
                        </a:rPr>
                        <a:t>退職金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맑은 고딕" panose="020B0503020000020004" pitchFamily="50" charset="-127"/>
                      </a:endParaRPr>
                    </a:p>
                  </a:txBody>
                  <a:tcPr marL="7903" marR="7903" marT="79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3,406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903" marR="7903" marT="79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859,771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903" marR="7903" marT="79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252.43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903" marR="7903" marT="7903" marB="0" anchor="ctr"/>
                </a:tc>
                <a:extLst>
                  <a:ext uri="{0D108BD9-81ED-4DB2-BD59-A6C34878D82A}">
                    <a16:rowId xmlns:a16="http://schemas.microsoft.com/office/drawing/2014/main" val="448368249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>
                          <a:effectLst/>
                          <a:latin typeface="ＭＳ Ｐゴシック" panose="020B0600070205080204" pitchFamily="50" charset="-128"/>
                        </a:rPr>
                        <a:t>鉱業</a:t>
                      </a:r>
                      <a:r>
                        <a:rPr lang="ja-JP" altLang="en-US" sz="12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福岡</a:t>
                      </a:r>
                      <a:r>
                        <a:rPr lang="en-US" altLang="ko-KR" sz="12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(</a:t>
                      </a:r>
                      <a:r>
                        <a:rPr lang="ko-KR" altLang="en-US" sz="1200" u="none" strike="noStrike" dirty="0">
                          <a:effectLst/>
                          <a:latin typeface="ＭＳ Ｐゴシック" panose="020B0600070205080204" pitchFamily="50" charset="-128"/>
                        </a:rPr>
                        <a:t>炭鉱</a:t>
                      </a:r>
                      <a:r>
                        <a:rPr lang="en-US" altLang="ko-KR" sz="12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)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903" marR="7903" marT="79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u="none" strike="noStrike" dirty="0">
                          <a:effectLst/>
                          <a:latin typeface="ＭＳ Ｐゴシック" panose="020B0600070205080204" pitchFamily="50" charset="-128"/>
                        </a:rPr>
                        <a:t>　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맑은 고딕" panose="020B0503020000020004" pitchFamily="50" charset="-127"/>
                      </a:endParaRPr>
                    </a:p>
                  </a:txBody>
                  <a:tcPr marL="7903" marR="7903" marT="79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409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903" marR="7903" marT="79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89,110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903" marR="7903" marT="79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217.87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903" marR="7903" marT="7903" marB="0" anchor="ctr"/>
                </a:tc>
                <a:extLst>
                  <a:ext uri="{0D108BD9-81ED-4DB2-BD59-A6C34878D82A}">
                    <a16:rowId xmlns:a16="http://schemas.microsoft.com/office/drawing/2014/main" val="2576796710"/>
                  </a:ext>
                </a:extLst>
              </a:tr>
              <a:tr h="366556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重工業車両製作所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맑은 고딕" panose="020B0503020000020004" pitchFamily="50" charset="-127"/>
                      </a:endParaRPr>
                    </a:p>
                  </a:txBody>
                  <a:tcPr marL="7903" marR="7903" marT="79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u="none" strike="noStrike" dirty="0">
                          <a:effectLst/>
                          <a:latin typeface="ＭＳ Ｐゴシック" panose="020B0600070205080204" pitchFamily="50" charset="-128"/>
                        </a:rPr>
                        <a:t>賃金</a:t>
                      </a:r>
                      <a:r>
                        <a:rPr lang="en-US" altLang="ko-KR" sz="12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, </a:t>
                      </a:r>
                      <a:r>
                        <a:rPr lang="ko-KR" altLang="en-US" sz="1200" u="none" strike="noStrike" dirty="0">
                          <a:effectLst/>
                          <a:latin typeface="ＭＳ Ｐゴシック" panose="020B0600070205080204" pitchFamily="50" charset="-128"/>
                        </a:rPr>
                        <a:t>退職金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맑은 고딕" panose="020B0503020000020004" pitchFamily="50" charset="-127"/>
                      </a:endParaRPr>
                    </a:p>
                  </a:txBody>
                  <a:tcPr marL="7903" marR="7903" marT="79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19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903" marR="7903" marT="79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3,878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903" marR="7903" marT="79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204.11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903" marR="7903" marT="7903" marB="0" anchor="ctr"/>
                </a:tc>
                <a:extLst>
                  <a:ext uri="{0D108BD9-81ED-4DB2-BD59-A6C34878D82A}">
                    <a16:rowId xmlns:a16="http://schemas.microsoft.com/office/drawing/2014/main" val="325377249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>
                          <a:effectLst/>
                          <a:highlight>
                            <a:srgbClr val="FFFF00"/>
                          </a:highlight>
                          <a:latin typeface="ＭＳ Ｐゴシック" panose="020B0600070205080204" pitchFamily="50" charset="-128"/>
                        </a:rPr>
                        <a:t>鉱業佐渡鉱山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ＭＳ Ｐゴシック" panose="020B0600070205080204" pitchFamily="50" charset="-128"/>
                        <a:ea typeface="맑은 고딕" panose="020B0503020000020004" pitchFamily="50" charset="-127"/>
                      </a:endParaRPr>
                    </a:p>
                  </a:txBody>
                  <a:tcPr marL="7903" marR="7903" marT="79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u="none" strike="noStrike" dirty="0">
                          <a:effectLst/>
                          <a:highlight>
                            <a:srgbClr val="FFFF00"/>
                          </a:highlight>
                          <a:latin typeface="ＭＳ Ｐゴシック" panose="020B0600070205080204" pitchFamily="50" charset="-128"/>
                        </a:rPr>
                        <a:t>未払</a:t>
                      </a:r>
                      <a:r>
                        <a:rPr lang="ja-JP" altLang="en-US" sz="1200" u="none" strike="noStrike" dirty="0">
                          <a:effectLst/>
                          <a:highlight>
                            <a:srgbClr val="FFFF00"/>
                          </a:highlight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い</a:t>
                      </a:r>
                      <a:r>
                        <a:rPr lang="ko-KR" altLang="en-US" sz="1200" u="none" strike="noStrike" dirty="0">
                          <a:effectLst/>
                          <a:highlight>
                            <a:srgbClr val="FFFF00"/>
                          </a:highlight>
                          <a:latin typeface="ＭＳ Ｐゴシック" panose="020B0600070205080204" pitchFamily="50" charset="-128"/>
                        </a:rPr>
                        <a:t>賃金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ＭＳ Ｐゴシック" panose="020B0600070205080204" pitchFamily="50" charset="-128"/>
                        <a:ea typeface="맑은 고딕" panose="020B0503020000020004" pitchFamily="50" charset="-127"/>
                      </a:endParaRPr>
                    </a:p>
                  </a:txBody>
                  <a:tcPr marL="7903" marR="7903" marT="79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 dirty="0">
                          <a:effectLst/>
                          <a:highlight>
                            <a:srgbClr val="FFFF00"/>
                          </a:highlight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1,140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903" marR="7903" marT="79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 dirty="0">
                          <a:effectLst/>
                          <a:highlight>
                            <a:srgbClr val="FFFF00"/>
                          </a:highlight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231,059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903" marR="7903" marT="79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 dirty="0">
                          <a:effectLst/>
                          <a:highlight>
                            <a:srgbClr val="FFFF00"/>
                          </a:highlight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202.68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903" marR="7903" marT="7903" marB="0" anchor="ctr"/>
                </a:tc>
                <a:extLst>
                  <a:ext uri="{0D108BD9-81ED-4DB2-BD59-A6C34878D82A}">
                    <a16:rowId xmlns:a16="http://schemas.microsoft.com/office/drawing/2014/main" val="2253179265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重工業出張所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맑은 고딕" panose="020B0503020000020004" pitchFamily="50" charset="-127"/>
                      </a:endParaRPr>
                    </a:p>
                  </a:txBody>
                  <a:tcPr marL="7903" marR="7903" marT="79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u="none" strike="noStrike" dirty="0">
                          <a:effectLst/>
                          <a:latin typeface="ＭＳ Ｐゴシック" panose="020B0600070205080204" pitchFamily="50" charset="-128"/>
                        </a:rPr>
                        <a:t>賃金</a:t>
                      </a:r>
                      <a:r>
                        <a:rPr lang="en-US" altLang="ko-KR" sz="12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(</a:t>
                      </a:r>
                      <a:r>
                        <a:rPr lang="ja-JP" altLang="en-US" sz="12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給与</a:t>
                      </a:r>
                      <a:r>
                        <a:rPr lang="en-US" altLang="ko-KR" sz="12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, </a:t>
                      </a:r>
                      <a:r>
                        <a:rPr lang="ko-KR" altLang="en-US" sz="1200" u="none" strike="noStrike" dirty="0">
                          <a:effectLst/>
                          <a:latin typeface="ＭＳ Ｐゴシック" panose="020B0600070205080204" pitchFamily="50" charset="-128"/>
                        </a:rPr>
                        <a:t>제手当</a:t>
                      </a:r>
                      <a:r>
                        <a:rPr lang="en-US" altLang="ko-KR" sz="12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)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903" marR="7903" marT="79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903" marR="7903" marT="79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1,947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903" marR="7903" marT="79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194.70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903" marR="7903" marT="7903" marB="0" anchor="ctr"/>
                </a:tc>
                <a:extLst>
                  <a:ext uri="{0D108BD9-81ED-4DB2-BD59-A6C34878D82A}">
                    <a16:rowId xmlns:a16="http://schemas.microsoft.com/office/drawing/2014/main" val="206746964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>
                          <a:effectLst/>
                          <a:latin typeface="ＭＳ Ｐゴシック" panose="020B0600070205080204" pitchFamily="50" charset="-128"/>
                        </a:rPr>
                        <a:t>鉱業美唄炭鉱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맑은 고딕" panose="020B0503020000020004" pitchFamily="50" charset="-127"/>
                      </a:endParaRPr>
                    </a:p>
                  </a:txBody>
                  <a:tcPr marL="7903" marR="7903" marT="79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u="none" strike="noStrike" dirty="0">
                          <a:effectLst/>
                          <a:latin typeface="ＭＳ Ｐゴシック" panose="020B0600070205080204" pitchFamily="50" charset="-128"/>
                        </a:rPr>
                        <a:t>賃金</a:t>
                      </a:r>
                      <a:r>
                        <a:rPr lang="en-US" altLang="ko-KR" sz="12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, </a:t>
                      </a:r>
                      <a:r>
                        <a:rPr lang="ko-KR" altLang="en-US" sz="1200" u="none" strike="noStrike" dirty="0">
                          <a:effectLst/>
                          <a:latin typeface="ＭＳ Ｐゴシック" panose="020B0600070205080204" pitchFamily="50" charset="-128"/>
                        </a:rPr>
                        <a:t>退職手当 </a:t>
                      </a:r>
                      <a:r>
                        <a:rPr lang="ja-JP" altLang="en-US" sz="12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外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맑은 고딕" panose="020B0503020000020004" pitchFamily="50" charset="-127"/>
                      </a:endParaRPr>
                    </a:p>
                  </a:txBody>
                  <a:tcPr marL="7903" marR="7903" marT="79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820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903" marR="7903" marT="79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121,952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903" marR="7903" marT="79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148.72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903" marR="7903" marT="7903" marB="0" anchor="ctr"/>
                </a:tc>
                <a:extLst>
                  <a:ext uri="{0D108BD9-81ED-4DB2-BD59-A6C34878D82A}">
                    <a16:rowId xmlns:a16="http://schemas.microsoft.com/office/drawing/2014/main" val="1806739128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>
                          <a:effectLst/>
                          <a:latin typeface="ＭＳ Ｐゴシック" panose="020B0600070205080204" pitchFamily="50" charset="-128"/>
                        </a:rPr>
                        <a:t>鉱業茶志内炭鉱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맑은 고딕" panose="020B0503020000020004" pitchFamily="50" charset="-127"/>
                      </a:endParaRPr>
                    </a:p>
                  </a:txBody>
                  <a:tcPr marL="7903" marR="7903" marT="79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u="none" strike="noStrike" dirty="0">
                          <a:effectLst/>
                          <a:latin typeface="ＭＳ Ｐゴシック" panose="020B0600070205080204" pitchFamily="50" charset="-128"/>
                        </a:rPr>
                        <a:t>賃金</a:t>
                      </a:r>
                      <a:r>
                        <a:rPr lang="en-US" altLang="ko-KR" sz="12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, </a:t>
                      </a:r>
                      <a:r>
                        <a:rPr lang="ko-KR" altLang="en-US" sz="1200" u="none" strike="noStrike" dirty="0">
                          <a:effectLst/>
                          <a:latin typeface="ＭＳ Ｐゴシック" panose="020B0600070205080204" pitchFamily="50" charset="-128"/>
                        </a:rPr>
                        <a:t>手当</a:t>
                      </a:r>
                      <a:r>
                        <a:rPr lang="en-US" altLang="ko-KR" sz="12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, </a:t>
                      </a:r>
                      <a:r>
                        <a:rPr lang="ko-KR" altLang="en-US" sz="1200" u="none" strike="noStrike" dirty="0">
                          <a:effectLst/>
                          <a:latin typeface="ＭＳ Ｐゴシック" panose="020B0600070205080204" pitchFamily="50" charset="-128"/>
                        </a:rPr>
                        <a:t>退職慰労金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맑은 고딕" panose="020B0503020000020004" pitchFamily="50" charset="-127"/>
                      </a:endParaRPr>
                    </a:p>
                  </a:txBody>
                  <a:tcPr marL="7903" marR="7903" marT="79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15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903" marR="7903" marT="79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1,795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903" marR="7903" marT="79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119.67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903" marR="7903" marT="7903" marB="0" anchor="ctr"/>
                </a:tc>
                <a:extLst>
                  <a:ext uri="{0D108BD9-81ED-4DB2-BD59-A6C34878D82A}">
                    <a16:rowId xmlns:a16="http://schemas.microsoft.com/office/drawing/2014/main" val="2691523890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>
                          <a:effectLst/>
                          <a:latin typeface="ＭＳ Ｐゴシック" panose="020B0600070205080204" pitchFamily="50" charset="-128"/>
                        </a:rPr>
                        <a:t>鉱業명연炭鉱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맑은 고딕" panose="020B0503020000020004" pitchFamily="50" charset="-127"/>
                      </a:endParaRPr>
                    </a:p>
                  </a:txBody>
                  <a:tcPr marL="7903" marR="7903" marT="79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u="none" strike="noStrike" dirty="0">
                          <a:effectLst/>
                          <a:latin typeface="ＭＳ Ｐゴシック" panose="020B0600070205080204" pitchFamily="50" charset="-128"/>
                        </a:rPr>
                        <a:t>未払</a:t>
                      </a:r>
                      <a:r>
                        <a:rPr lang="ja-JP" altLang="en-US" sz="12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い</a:t>
                      </a:r>
                      <a:r>
                        <a:rPr lang="ko-KR" altLang="en-US" sz="1200" u="none" strike="noStrike" dirty="0">
                          <a:effectLst/>
                          <a:latin typeface="ＭＳ Ｐゴシック" panose="020B0600070205080204" pitchFamily="50" charset="-128"/>
                        </a:rPr>
                        <a:t>賃金</a:t>
                      </a:r>
                      <a:r>
                        <a:rPr lang="en-US" altLang="ko-KR" sz="12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, </a:t>
                      </a:r>
                      <a:r>
                        <a:rPr lang="ko-KR" altLang="en-US" sz="1200" u="none" strike="noStrike" dirty="0">
                          <a:effectLst/>
                          <a:latin typeface="ＭＳ Ｐゴシック" panose="020B0600070205080204" pitchFamily="50" charset="-128"/>
                        </a:rPr>
                        <a:t>貯金</a:t>
                      </a:r>
                      <a:r>
                        <a:rPr lang="en-US" altLang="ko-KR" sz="12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, </a:t>
                      </a:r>
                      <a:r>
                        <a:rPr lang="ko-KR" altLang="en-US" sz="1200" u="none" strike="noStrike" dirty="0">
                          <a:effectLst/>
                          <a:latin typeface="ＭＳ Ｐゴシック" panose="020B0600070205080204" pitchFamily="50" charset="-128"/>
                        </a:rPr>
                        <a:t>退職手当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맑은 고딕" panose="020B0503020000020004" pitchFamily="50" charset="-127"/>
                      </a:endParaRPr>
                    </a:p>
                  </a:txBody>
                  <a:tcPr marL="7903" marR="7903" marT="79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838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903" marR="7903" marT="79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96,339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903" marR="7903" marT="79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114.96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903" marR="7903" marT="7903" marB="0" anchor="ctr"/>
                </a:tc>
                <a:extLst>
                  <a:ext uri="{0D108BD9-81ED-4DB2-BD59-A6C34878D82A}">
                    <a16:rowId xmlns:a16="http://schemas.microsoft.com/office/drawing/2014/main" val="4093017409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>
                          <a:effectLst/>
                          <a:latin typeface="ＭＳ Ｐゴシック" panose="020B0600070205080204" pitchFamily="50" charset="-128"/>
                        </a:rPr>
                        <a:t>鉱業수도炭鉱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맑은 고딕" panose="020B0503020000020004" pitchFamily="50" charset="-127"/>
                      </a:endParaRPr>
                    </a:p>
                  </a:txBody>
                  <a:tcPr marL="7903" marR="7903" marT="79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労働</a:t>
                      </a:r>
                      <a:r>
                        <a:rPr lang="ko-KR" altLang="en-US" sz="1200" u="none" strike="noStrike" dirty="0">
                          <a:effectLst/>
                          <a:latin typeface="ＭＳ Ｐゴシック" panose="020B0600070205080204" pitchFamily="50" charset="-128"/>
                        </a:rPr>
                        <a:t>賃金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맑은 고딕" panose="020B0503020000020004" pitchFamily="50" charset="-127"/>
                      </a:endParaRPr>
                    </a:p>
                  </a:txBody>
                  <a:tcPr marL="7903" marR="7903" marT="79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127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903" marR="7903" marT="79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14,551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903" marR="7903" marT="79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114.57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903" marR="7903" marT="7903" marB="0" anchor="ctr"/>
                </a:tc>
                <a:extLst>
                  <a:ext uri="{0D108BD9-81ED-4DB2-BD59-A6C34878D82A}">
                    <a16:rowId xmlns:a16="http://schemas.microsoft.com/office/drawing/2014/main" val="1276861499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 dirty="0">
                          <a:effectLst/>
                          <a:latin typeface="ＭＳ Ｐゴシック" panose="020B0600070205080204" pitchFamily="50" charset="-128"/>
                        </a:rPr>
                        <a:t>長崎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맑은 고딕" panose="020B0503020000020004" pitchFamily="50" charset="-127"/>
                      </a:endParaRPr>
                    </a:p>
                  </a:txBody>
                  <a:tcPr marL="7903" marR="7903" marT="79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u="none" strike="noStrike" dirty="0">
                          <a:effectLst/>
                          <a:latin typeface="ＭＳ Ｐゴシック" panose="020B0600070205080204" pitchFamily="50" charset="-128"/>
                        </a:rPr>
                        <a:t>退職金 </a:t>
                      </a:r>
                      <a:r>
                        <a:rPr lang="ja-JP" altLang="en-US" sz="12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等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맑은 고딕" panose="020B0503020000020004" pitchFamily="50" charset="-127"/>
                      </a:endParaRPr>
                    </a:p>
                  </a:txBody>
                  <a:tcPr marL="7903" marR="7903" marT="79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111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903" marR="7903" marT="79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11,100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903" marR="7903" marT="79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100.00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903" marR="7903" marT="7903" marB="0" anchor="ctr"/>
                </a:tc>
                <a:extLst>
                  <a:ext uri="{0D108BD9-81ED-4DB2-BD59-A6C34878D82A}">
                    <a16:rowId xmlns:a16="http://schemas.microsoft.com/office/drawing/2014/main" val="2018776105"/>
                  </a:ext>
                </a:extLst>
              </a:tr>
              <a:tr h="36655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>
                          <a:effectLst/>
                          <a:latin typeface="ＭＳ Ｐゴシック" panose="020B0600070205080204" pitchFamily="50" charset="-128"/>
                        </a:rPr>
                        <a:t>鉱業미거택</a:t>
                      </a:r>
                      <a:r>
                        <a:rPr lang="ja-JP" altLang="en-US" sz="12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鉱山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맑은 고딕" panose="020B0503020000020004" pitchFamily="50" charset="-127"/>
                      </a:endParaRPr>
                    </a:p>
                  </a:txBody>
                  <a:tcPr marL="7903" marR="7903" marT="79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u="none" strike="noStrike" dirty="0">
                          <a:effectLst/>
                          <a:highlight>
                            <a:srgbClr val="FFFF00"/>
                          </a:highlight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公傷死傷者</a:t>
                      </a:r>
                      <a:r>
                        <a:rPr lang="ja-JP" altLang="en-US" sz="12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弔慰金</a:t>
                      </a:r>
                      <a:r>
                        <a:rPr lang="en-US" altLang="ko-KR" sz="12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, </a:t>
                      </a:r>
                      <a:r>
                        <a:rPr lang="ja-JP" altLang="en-US" sz="12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厚生年金脱退</a:t>
                      </a:r>
                      <a:r>
                        <a:rPr lang="ko-KR" altLang="en-US" sz="1200" u="none" strike="noStrike" dirty="0">
                          <a:effectLst/>
                          <a:latin typeface="ＭＳ Ｐゴシック" panose="020B0600070205080204" pitchFamily="50" charset="-128"/>
                        </a:rPr>
                        <a:t>手当</a:t>
                      </a:r>
                      <a:r>
                        <a:rPr lang="ja-JP" altLang="en-US" sz="12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金、</a:t>
                      </a:r>
                      <a:r>
                        <a:rPr lang="ko-KR" altLang="en-US" sz="1200" u="none" strike="noStrike" dirty="0">
                          <a:effectLst/>
                          <a:latin typeface="ＭＳ Ｐゴシック" panose="020B0600070205080204" pitchFamily="50" charset="-128"/>
                        </a:rPr>
                        <a:t>退職慰労金</a:t>
                      </a:r>
                      <a:r>
                        <a:rPr lang="en-US" altLang="ko-KR" sz="12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, </a:t>
                      </a:r>
                      <a:r>
                        <a:rPr lang="ja-JP" altLang="en-US" sz="12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貯金、貯蓄補給金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맑은 고딕" panose="020B0503020000020004" pitchFamily="50" charset="-127"/>
                      </a:endParaRPr>
                    </a:p>
                  </a:txBody>
                  <a:tcPr marL="7903" marR="7903" marT="79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170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903" marR="7903" marT="79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15,820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903" marR="7903" marT="79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93.06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903" marR="7903" marT="7903" marB="0" anchor="ctr"/>
                </a:tc>
                <a:extLst>
                  <a:ext uri="{0D108BD9-81ED-4DB2-BD59-A6C34878D82A}">
                    <a16:rowId xmlns:a16="http://schemas.microsoft.com/office/drawing/2014/main" val="1408568215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重工広島</a:t>
                      </a:r>
                      <a:r>
                        <a:rPr lang="ko-KR" altLang="en-US" sz="1200" u="none" strike="noStrike" dirty="0">
                          <a:effectLst/>
                          <a:latin typeface="ＭＳ Ｐゴシック" panose="020B0600070205080204" pitchFamily="50" charset="-128"/>
                        </a:rPr>
                        <a:t>造船所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맑은 고딕" panose="020B0503020000020004" pitchFamily="50" charset="-127"/>
                      </a:endParaRPr>
                    </a:p>
                  </a:txBody>
                  <a:tcPr marL="7903" marR="7903" marT="79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u="none" strike="noStrike" dirty="0">
                          <a:effectLst/>
                          <a:latin typeface="ＭＳ Ｐゴシック" panose="020B0600070205080204" pitchFamily="50" charset="-128"/>
                        </a:rPr>
                        <a:t>賃金</a:t>
                      </a:r>
                      <a:r>
                        <a:rPr lang="en-US" altLang="ko-KR" sz="12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, </a:t>
                      </a:r>
                      <a:r>
                        <a:rPr lang="ko-KR" altLang="en-US" sz="1200" u="none" strike="noStrike" dirty="0">
                          <a:effectLst/>
                          <a:latin typeface="ＭＳ Ｐゴシック" panose="020B0600070205080204" pitchFamily="50" charset="-128"/>
                        </a:rPr>
                        <a:t>貯蓄金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맑은 고딕" panose="020B0503020000020004" pitchFamily="50" charset="-127"/>
                      </a:endParaRPr>
                    </a:p>
                  </a:txBody>
                  <a:tcPr marL="7903" marR="7903" marT="79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1,951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903" marR="7903" marT="79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178,480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903" marR="7903" marT="79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91.48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903" marR="7903" marT="7903" marB="0" anchor="ctr"/>
                </a:tc>
                <a:extLst>
                  <a:ext uri="{0D108BD9-81ED-4DB2-BD59-A6C34878D82A}">
                    <a16:rowId xmlns:a16="http://schemas.microsoft.com/office/drawing/2014/main" val="464915742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>
                          <a:effectLst/>
                          <a:latin typeface="ＭＳ Ｐゴシック" panose="020B0600070205080204" pitchFamily="50" charset="-128"/>
                        </a:rPr>
                        <a:t>鉱業</a:t>
                      </a:r>
                      <a:r>
                        <a:rPr lang="ja-JP" altLang="en-US" sz="1200" u="none" strike="noStrike" dirty="0">
                          <a:effectLst/>
                          <a:latin typeface="ＭＳ Ｐゴシック" panose="020B0600070205080204" pitchFamily="50" charset="-128"/>
                        </a:rPr>
                        <a:t>生野</a:t>
                      </a:r>
                      <a:r>
                        <a:rPr lang="ja-JP" altLang="en-US" sz="12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鉱山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맑은 고딕" panose="020B0503020000020004" pitchFamily="50" charset="-127"/>
                      </a:endParaRPr>
                    </a:p>
                  </a:txBody>
                  <a:tcPr marL="7903" marR="7903" marT="79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u="none" strike="noStrike" dirty="0">
                          <a:effectLst/>
                          <a:latin typeface="ＭＳ Ｐゴシック" panose="020B0600070205080204" pitchFamily="50" charset="-128"/>
                        </a:rPr>
                        <a:t>未払</a:t>
                      </a:r>
                      <a:r>
                        <a:rPr lang="ja-JP" altLang="en-US" sz="12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い</a:t>
                      </a:r>
                      <a:r>
                        <a:rPr lang="ko-KR" altLang="en-US" sz="1200" u="none" strike="noStrike" dirty="0">
                          <a:effectLst/>
                          <a:latin typeface="ＭＳ Ｐゴシック" panose="020B0600070205080204" pitchFamily="50" charset="-128"/>
                        </a:rPr>
                        <a:t>賃金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맑은 고딕" panose="020B0503020000020004" pitchFamily="50" charset="-127"/>
                      </a:endParaRPr>
                    </a:p>
                  </a:txBody>
                  <a:tcPr marL="7903" marR="7903" marT="79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818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903" marR="7903" marT="79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71,821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903" marR="7903" marT="79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87.80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903" marR="7903" marT="7903" marB="0" anchor="ctr"/>
                </a:tc>
                <a:extLst>
                  <a:ext uri="{0D108BD9-81ED-4DB2-BD59-A6C34878D82A}">
                    <a16:rowId xmlns:a16="http://schemas.microsoft.com/office/drawing/2014/main" val="15987388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>
                          <a:effectLst/>
                          <a:latin typeface="ＭＳ Ｐゴシック" panose="020B0600070205080204" pitchFamily="50" charset="-128"/>
                        </a:rPr>
                        <a:t>鉱業</a:t>
                      </a:r>
                      <a:r>
                        <a:rPr lang="ja-JP" altLang="en-US" sz="12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鉱山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맑은 고딕" panose="020B0503020000020004" pitchFamily="50" charset="-127"/>
                      </a:endParaRPr>
                    </a:p>
                  </a:txBody>
                  <a:tcPr marL="7903" marR="7903" marT="79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u="none" strike="noStrike" dirty="0">
                          <a:effectLst/>
                          <a:latin typeface="ＭＳ Ｐゴシック" panose="020B0600070205080204" pitchFamily="50" charset="-128"/>
                        </a:rPr>
                        <a:t>賃金 </a:t>
                      </a:r>
                      <a:r>
                        <a:rPr lang="ja-JP" altLang="en-US" sz="12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外</a:t>
                      </a:r>
                      <a:r>
                        <a:rPr lang="ko-KR" altLang="en-US" sz="1200" u="none" strike="noStrike" dirty="0">
                          <a:effectLst/>
                          <a:latin typeface="ＭＳ Ｐゴシック" panose="020B0600070205080204" pitchFamily="50" charset="-128"/>
                        </a:rPr>
                        <a:t> 未払</a:t>
                      </a:r>
                      <a:r>
                        <a:rPr lang="ja-JP" altLang="en-US" sz="12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い金、有価証券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맑은 고딕" panose="020B0503020000020004" pitchFamily="50" charset="-127"/>
                      </a:endParaRPr>
                    </a:p>
                  </a:txBody>
                  <a:tcPr marL="7903" marR="7903" marT="79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216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903" marR="7903" marT="79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16,112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903" marR="7903" marT="79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74.59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903" marR="7903" marT="7903" marB="0" anchor="ctr"/>
                </a:tc>
                <a:extLst>
                  <a:ext uri="{0D108BD9-81ED-4DB2-BD59-A6C34878D82A}">
                    <a16:rowId xmlns:a16="http://schemas.microsoft.com/office/drawing/2014/main" val="451926341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>
                          <a:effectLst/>
                          <a:latin typeface="ＭＳ Ｐゴシック" panose="020B0600070205080204" pitchFamily="50" charset="-128"/>
                        </a:rPr>
                        <a:t>鉱業製錬所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맑은 고딕" panose="020B0503020000020004" pitchFamily="50" charset="-127"/>
                      </a:endParaRPr>
                    </a:p>
                  </a:txBody>
                  <a:tcPr marL="7903" marR="7903" marT="79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u="none" strike="noStrike" dirty="0">
                          <a:effectLst/>
                          <a:latin typeface="ＭＳ Ｐゴシック" panose="020B0600070205080204" pitchFamily="50" charset="-128"/>
                        </a:rPr>
                        <a:t>未払</a:t>
                      </a:r>
                      <a:r>
                        <a:rPr lang="ja-JP" altLang="en-US" sz="12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い</a:t>
                      </a:r>
                      <a:r>
                        <a:rPr lang="ko-KR" altLang="en-US" sz="1200" u="none" strike="noStrike" dirty="0">
                          <a:effectLst/>
                          <a:latin typeface="ＭＳ Ｐゴシック" panose="020B0600070205080204" pitchFamily="50" charset="-128"/>
                        </a:rPr>
                        <a:t>賃金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맑은 고딕" panose="020B0503020000020004" pitchFamily="50" charset="-127"/>
                      </a:endParaRPr>
                    </a:p>
                  </a:txBody>
                  <a:tcPr marL="7903" marR="7903" marT="79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508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903" marR="7903" marT="79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35,555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903" marR="7903" marT="79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69.99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903" marR="7903" marT="7903" marB="0" anchor="ctr"/>
                </a:tc>
                <a:extLst>
                  <a:ext uri="{0D108BD9-81ED-4DB2-BD59-A6C34878D82A}">
                    <a16:rowId xmlns:a16="http://schemas.microsoft.com/office/drawing/2014/main" val="4161929050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>
                          <a:effectLst/>
                          <a:latin typeface="ＭＳ Ｐゴシック" panose="020B0600070205080204" pitchFamily="50" charset="-128"/>
                        </a:rPr>
                        <a:t>鉱業</a:t>
                      </a:r>
                      <a:r>
                        <a:rPr lang="ja-JP" altLang="en-US" sz="12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大阪</a:t>
                      </a:r>
                      <a:r>
                        <a:rPr lang="ko-KR" altLang="en-US" sz="1200" u="none" strike="noStrike" dirty="0">
                          <a:effectLst/>
                          <a:latin typeface="ＭＳ Ｐゴシック" panose="020B0600070205080204" pitchFamily="50" charset="-128"/>
                        </a:rPr>
                        <a:t>製錬所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맑은 고딕" panose="020B0503020000020004" pitchFamily="50" charset="-127"/>
                      </a:endParaRPr>
                    </a:p>
                  </a:txBody>
                  <a:tcPr marL="7903" marR="7903" marT="79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u="none" strike="noStrike" dirty="0">
                          <a:effectLst/>
                          <a:latin typeface="ＭＳ Ｐゴシック" panose="020B0600070205080204" pitchFamily="50" charset="-128"/>
                        </a:rPr>
                        <a:t>　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맑은 고딕" panose="020B0503020000020004" pitchFamily="50" charset="-127"/>
                      </a:endParaRPr>
                    </a:p>
                  </a:txBody>
                  <a:tcPr marL="7903" marR="7903" marT="79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458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903" marR="7903" marT="79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25,648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903" marR="7903" marT="79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56.00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903" marR="7903" marT="7903" marB="0" anchor="ctr"/>
                </a:tc>
                <a:extLst>
                  <a:ext uri="{0D108BD9-81ED-4DB2-BD59-A6C34878D82A}">
                    <a16:rowId xmlns:a16="http://schemas.microsoft.com/office/drawing/2014/main" val="2921303739"/>
                  </a:ext>
                </a:extLst>
              </a:tr>
              <a:tr h="22276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>
                          <a:effectLst/>
                          <a:latin typeface="ＭＳ Ｐゴシック" panose="020B0600070205080204" pitchFamily="50" charset="-128"/>
                        </a:rPr>
                        <a:t>鉱業</a:t>
                      </a:r>
                      <a:r>
                        <a:rPr lang="ja-JP" altLang="en-US" sz="12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鉱山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맑은 고딕" panose="020B0503020000020004" pitchFamily="50" charset="-127"/>
                      </a:endParaRPr>
                    </a:p>
                  </a:txBody>
                  <a:tcPr marL="7903" marR="7903" marT="79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u="none" strike="noStrike" dirty="0">
                          <a:effectLst/>
                          <a:latin typeface="ＭＳ Ｐゴシック" panose="020B0600070205080204" pitchFamily="50" charset="-128"/>
                        </a:rPr>
                        <a:t>貯金</a:t>
                      </a:r>
                      <a:r>
                        <a:rPr lang="ja-JP" altLang="en-US" sz="12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通帳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맑은 고딕" panose="020B0503020000020004" pitchFamily="50" charset="-127"/>
                      </a:endParaRPr>
                    </a:p>
                  </a:txBody>
                  <a:tcPr marL="7903" marR="7903" marT="79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 dirty="0">
                          <a:effectLst/>
                          <a:highlight>
                            <a:srgbClr val="FFFF00"/>
                          </a:highlight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417</a:t>
                      </a:r>
                      <a:r>
                        <a:rPr lang="en-US" altLang="ko-KR" sz="12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903" marR="7903" marT="79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5,623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903" marR="7903" marT="790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u="none" strike="noStrike" dirty="0">
                          <a:effectLst/>
                          <a:highlight>
                            <a:srgbClr val="FFFF00"/>
                          </a:highlight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13.48</a:t>
                      </a:r>
                      <a:r>
                        <a:rPr lang="en-US" altLang="ko-KR" sz="12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903" marR="7903" marT="7903" marB="0" anchor="ctr"/>
                </a:tc>
                <a:extLst>
                  <a:ext uri="{0D108BD9-81ED-4DB2-BD59-A6C34878D82A}">
                    <a16:rowId xmlns:a16="http://schemas.microsoft.com/office/drawing/2014/main" val="38695281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92401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14C0EE0-38C2-4B5D-8775-CCFB8942E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5175"/>
          </a:xfrm>
        </p:spPr>
        <p:txBody>
          <a:bodyPr/>
          <a:lstStyle/>
          <a:p>
            <a:pPr algn="ctr"/>
            <a:r>
              <a:rPr lang="ja-JP" altLang="en-US" dirty="0"/>
              <a:t>三井　供託</a:t>
            </a:r>
            <a:endParaRPr lang="ko-KR" altLang="en-US" dirty="0"/>
          </a:p>
        </p:txBody>
      </p:sp>
      <p:graphicFrame>
        <p:nvGraphicFramePr>
          <p:cNvPr id="6" name="내용 개체 틀 5">
            <a:extLst>
              <a:ext uri="{FF2B5EF4-FFF2-40B4-BE49-F238E27FC236}">
                <a16:creationId xmlns:a16="http://schemas.microsoft.com/office/drawing/2014/main" id="{4DDEEF29-A364-46C1-A0A3-3CD24F3AB0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4592249"/>
              </p:ext>
            </p:extLst>
          </p:nvPr>
        </p:nvGraphicFramePr>
        <p:xfrm>
          <a:off x="406400" y="1130300"/>
          <a:ext cx="11303000" cy="55372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75763">
                  <a:extLst>
                    <a:ext uri="{9D8B030D-6E8A-4147-A177-3AD203B41FA5}">
                      <a16:colId xmlns:a16="http://schemas.microsoft.com/office/drawing/2014/main" val="932096421"/>
                    </a:ext>
                  </a:extLst>
                </a:gridCol>
                <a:gridCol w="5303287">
                  <a:extLst>
                    <a:ext uri="{9D8B030D-6E8A-4147-A177-3AD203B41FA5}">
                      <a16:colId xmlns:a16="http://schemas.microsoft.com/office/drawing/2014/main" val="2967363807"/>
                    </a:ext>
                  </a:extLst>
                </a:gridCol>
                <a:gridCol w="1048006">
                  <a:extLst>
                    <a:ext uri="{9D8B030D-6E8A-4147-A177-3AD203B41FA5}">
                      <a16:colId xmlns:a16="http://schemas.microsoft.com/office/drawing/2014/main" val="2118415847"/>
                    </a:ext>
                  </a:extLst>
                </a:gridCol>
                <a:gridCol w="1075811">
                  <a:extLst>
                    <a:ext uri="{9D8B030D-6E8A-4147-A177-3AD203B41FA5}">
                      <a16:colId xmlns:a16="http://schemas.microsoft.com/office/drawing/2014/main" val="1814247613"/>
                    </a:ext>
                  </a:extLst>
                </a:gridCol>
                <a:gridCol w="1900133">
                  <a:extLst>
                    <a:ext uri="{9D8B030D-6E8A-4147-A177-3AD203B41FA5}">
                      <a16:colId xmlns:a16="http://schemas.microsoft.com/office/drawing/2014/main" val="37366876"/>
                    </a:ext>
                  </a:extLst>
                </a:gridCol>
              </a:tblGrid>
              <a:tr h="43406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u="none" strike="noStrike" dirty="0">
                          <a:effectLst/>
                        </a:rPr>
                        <a:t>事業場名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u="none" strike="noStrike" dirty="0">
                          <a:effectLst/>
                        </a:rPr>
                        <a:t>債権種類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債権者数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u="none" strike="noStrike" dirty="0">
                          <a:effectLst/>
                        </a:rPr>
                        <a:t>合計金額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u="none" strike="noStrike" dirty="0">
                          <a:effectLst/>
                        </a:rPr>
                        <a:t>1</a:t>
                      </a:r>
                      <a:r>
                        <a:rPr lang="ja-JP" altLang="en-US" sz="1400" u="none" strike="noStrike" dirty="0">
                          <a:effectLst/>
                        </a:rPr>
                        <a:t>人当債権推定額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8734" marR="8734" marT="8734" marB="0" anchor="ctr"/>
                </a:tc>
                <a:extLst>
                  <a:ext uri="{0D108BD9-81ED-4DB2-BD59-A6C34878D82A}">
                    <a16:rowId xmlns:a16="http://schemas.microsoft.com/office/drawing/2014/main" val="3985065118"/>
                  </a:ext>
                </a:extLst>
              </a:tr>
              <a:tr h="1055173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 dirty="0">
                          <a:effectLst/>
                        </a:rPr>
                        <a:t>北炭夕張</a:t>
                      </a:r>
                      <a:r>
                        <a:rPr lang="ko-KR" altLang="en-US" sz="1400" u="none" strike="noStrike" dirty="0">
                          <a:effectLst/>
                        </a:rPr>
                        <a:t>炭鉱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 dirty="0">
                          <a:effectLst/>
                        </a:rPr>
                        <a:t>퇴공</a:t>
                      </a:r>
                      <a:r>
                        <a:rPr lang="ja-JP" altLang="en-US" sz="1400" u="none" strike="noStrike" dirty="0">
                          <a:effectLst/>
                        </a:rPr>
                        <a:t>賞与金</a:t>
                      </a:r>
                      <a:r>
                        <a:rPr lang="en-US" altLang="ko-KR" sz="1400" u="none" strike="noStrike" dirty="0">
                          <a:effectLst/>
                        </a:rPr>
                        <a:t>, </a:t>
                      </a:r>
                      <a:r>
                        <a:rPr lang="ko-KR" altLang="en-US" sz="1400" u="none" strike="noStrike" dirty="0">
                          <a:effectLst/>
                        </a:rPr>
                        <a:t>弔慰金</a:t>
                      </a:r>
                      <a:r>
                        <a:rPr lang="en-US" altLang="ko-KR" sz="1400" u="none" strike="noStrike" dirty="0">
                          <a:effectLst/>
                        </a:rPr>
                        <a:t>, </a:t>
                      </a:r>
                      <a:r>
                        <a:rPr lang="ja-JP" altLang="en-US" sz="1400" u="none" strike="noStrike" dirty="0">
                          <a:effectLst/>
                        </a:rPr>
                        <a:t>特別遺族</a:t>
                      </a:r>
                      <a:r>
                        <a:rPr lang="ko-KR" altLang="en-US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慰労金</a:t>
                      </a:r>
                      <a:r>
                        <a:rPr lang="en-US" altLang="ko-KR" sz="1400" u="none" strike="noStrike" dirty="0">
                          <a:effectLst/>
                        </a:rPr>
                        <a:t>, </a:t>
                      </a:r>
                      <a:r>
                        <a:rPr lang="ko-KR" altLang="en-US" sz="1400" u="none" strike="noStrike" dirty="0">
                          <a:effectLst/>
                        </a:rPr>
                        <a:t>賃金</a:t>
                      </a:r>
                      <a:r>
                        <a:rPr lang="ja-JP" altLang="en-US" sz="1400" u="none" strike="noStrike" dirty="0">
                          <a:effectLst/>
                        </a:rPr>
                        <a:t>精算金</a:t>
                      </a:r>
                      <a:r>
                        <a:rPr lang="en-US" altLang="ko-KR" sz="1400" u="none" strike="noStrike" dirty="0">
                          <a:effectLst/>
                        </a:rPr>
                        <a:t>, </a:t>
                      </a:r>
                      <a:r>
                        <a:rPr lang="ja-JP" altLang="en-US" sz="1400" u="none" strike="noStrike" dirty="0">
                          <a:effectLst/>
                        </a:rPr>
                        <a:t>決算増産</a:t>
                      </a:r>
                      <a:r>
                        <a:rPr lang="ko-KR" altLang="en-US" sz="1400" u="none" strike="noStrike" dirty="0">
                          <a:effectLst/>
                        </a:rPr>
                        <a:t>手当</a:t>
                      </a:r>
                      <a:r>
                        <a:rPr lang="en-US" altLang="ko-KR" sz="1400" u="none" strike="noStrike" dirty="0">
                          <a:effectLst/>
                        </a:rPr>
                        <a:t>, </a:t>
                      </a:r>
                      <a:r>
                        <a:rPr lang="ja-JP" altLang="en-US" sz="1400" u="none" strike="noStrike" dirty="0">
                          <a:effectLst/>
                        </a:rPr>
                        <a:t>鉱山部会</a:t>
                      </a:r>
                      <a:r>
                        <a:rPr lang="ko-KR" altLang="en-US" sz="1400" u="none" strike="noStrike" dirty="0">
                          <a:effectLst/>
                        </a:rPr>
                        <a:t>弔慰金</a:t>
                      </a:r>
                      <a:r>
                        <a:rPr lang="en-US" altLang="ko-KR" sz="1400" u="none" strike="noStrike" dirty="0">
                          <a:effectLst/>
                        </a:rPr>
                        <a:t>, </a:t>
                      </a:r>
                      <a:r>
                        <a:rPr lang="ja-JP" altLang="en-US" sz="1400" u="none" strike="noStrike" dirty="0">
                          <a:effectLst/>
                        </a:rPr>
                        <a:t>鉱員預金</a:t>
                      </a:r>
                      <a:r>
                        <a:rPr lang="en-US" altLang="ko-KR" sz="1400" u="none" strike="noStrike" dirty="0">
                          <a:effectLst/>
                        </a:rPr>
                        <a:t>,</a:t>
                      </a:r>
                      <a:r>
                        <a:rPr lang="ja-JP" altLang="en-US" sz="1400" u="none" strike="noStrike" dirty="0">
                          <a:effectLst/>
                        </a:rPr>
                        <a:t>債権など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>
                          <a:effectLst/>
                        </a:rPr>
                        <a:t>159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>
                          <a:effectLst/>
                        </a:rPr>
                        <a:t>709,497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4,462.25 </a:t>
                      </a:r>
                      <a:endParaRPr lang="en-US" altLang="ko-KR" sz="1400" b="0" i="0" u="none" strike="noStrike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734" marR="8734" marT="8734" marB="0" anchor="ctr"/>
                </a:tc>
                <a:extLst>
                  <a:ext uri="{0D108BD9-81ED-4DB2-BD59-A6C34878D82A}">
                    <a16:rowId xmlns:a16="http://schemas.microsoft.com/office/drawing/2014/main" val="2930294671"/>
                  </a:ext>
                </a:extLst>
              </a:tr>
              <a:tr h="114623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 dirty="0">
                          <a:effectLst/>
                        </a:rPr>
                        <a:t>北炭平和</a:t>
                      </a:r>
                      <a:r>
                        <a:rPr lang="ko-KR" altLang="en-US" sz="1400" u="none" strike="noStrike" dirty="0">
                          <a:effectLst/>
                        </a:rPr>
                        <a:t>炭鉱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 dirty="0">
                          <a:effectLst/>
                        </a:rPr>
                        <a:t>労務</a:t>
                      </a:r>
                      <a:r>
                        <a:rPr lang="ko-KR" altLang="en-US" sz="1400" u="none" strike="noStrike" dirty="0">
                          <a:effectLst/>
                        </a:rPr>
                        <a:t>賃金</a:t>
                      </a:r>
                      <a:r>
                        <a:rPr lang="en-US" altLang="ko-KR" sz="1400" u="none" strike="noStrike" dirty="0">
                          <a:effectLst/>
                        </a:rPr>
                        <a:t>, </a:t>
                      </a:r>
                      <a:r>
                        <a:rPr lang="ja-JP" altLang="en-US" sz="1400" u="none" strike="noStrike" dirty="0">
                          <a:effectLst/>
                        </a:rPr>
                        <a:t>家族</a:t>
                      </a:r>
                      <a:r>
                        <a:rPr lang="ko-KR" altLang="en-US" sz="1400" u="none" strike="noStrike" dirty="0">
                          <a:effectLst/>
                        </a:rPr>
                        <a:t>手当</a:t>
                      </a:r>
                      <a:r>
                        <a:rPr lang="en-US" altLang="ko-KR" sz="1400" u="none" strike="noStrike" dirty="0">
                          <a:effectLst/>
                        </a:rPr>
                        <a:t>, </a:t>
                      </a:r>
                      <a:r>
                        <a:rPr lang="ja-JP" altLang="en-US" sz="1400" u="none" strike="noStrike" dirty="0">
                          <a:effectLst/>
                        </a:rPr>
                        <a:t>別居</a:t>
                      </a:r>
                      <a:r>
                        <a:rPr lang="ko-KR" altLang="en-US" sz="1400" u="none" strike="noStrike" dirty="0">
                          <a:effectLst/>
                        </a:rPr>
                        <a:t>手当</a:t>
                      </a:r>
                      <a:r>
                        <a:rPr lang="en-US" altLang="ko-KR" sz="1400" u="none" strike="noStrike" dirty="0">
                          <a:effectLst/>
                        </a:rPr>
                        <a:t>, </a:t>
                      </a:r>
                      <a:r>
                        <a:rPr lang="ja-JP" altLang="en-US" sz="1400" u="none" strike="noStrike" dirty="0">
                          <a:effectLst/>
                        </a:rPr>
                        <a:t>期間延長</a:t>
                      </a:r>
                      <a:r>
                        <a:rPr lang="ko-KR" altLang="en-US" sz="1400" u="none" strike="noStrike" dirty="0">
                          <a:effectLst/>
                        </a:rPr>
                        <a:t>手当</a:t>
                      </a:r>
                      <a:r>
                        <a:rPr lang="en-US" altLang="ko-KR" sz="1400" u="none" strike="noStrike" dirty="0">
                          <a:effectLst/>
                        </a:rPr>
                        <a:t>, </a:t>
                      </a:r>
                      <a:r>
                        <a:rPr lang="ja-JP" altLang="en-US" sz="1400" u="none" strike="noStrike" dirty="0">
                          <a:effectLst/>
                        </a:rPr>
                        <a:t>家族慰問金</a:t>
                      </a:r>
                      <a:r>
                        <a:rPr lang="en-US" altLang="ko-KR" sz="1400" u="none" strike="noStrike" dirty="0">
                          <a:effectLst/>
                        </a:rPr>
                        <a:t>, </a:t>
                      </a:r>
                      <a:r>
                        <a:rPr lang="ja-JP" altLang="en-US" sz="1400" u="none" strike="noStrike" dirty="0">
                          <a:effectLst/>
                        </a:rPr>
                        <a:t>特別</a:t>
                      </a:r>
                      <a:r>
                        <a:rPr lang="ko-KR" altLang="en-US" sz="1400" u="none" strike="noStrike" dirty="0">
                          <a:effectLst/>
                        </a:rPr>
                        <a:t>手当</a:t>
                      </a:r>
                      <a:r>
                        <a:rPr lang="en-US" altLang="ko-KR" sz="1400" u="none" strike="noStrike" dirty="0">
                          <a:effectLst/>
                        </a:rPr>
                        <a:t>, </a:t>
                      </a:r>
                      <a:r>
                        <a:rPr lang="ko-KR" altLang="en-US" sz="1400" u="none" strike="noStrike" dirty="0">
                          <a:effectLst/>
                        </a:rPr>
                        <a:t>退職手当</a:t>
                      </a:r>
                      <a:r>
                        <a:rPr lang="en-US" altLang="ko-KR" sz="1400" u="none" strike="noStrike" dirty="0">
                          <a:effectLst/>
                        </a:rPr>
                        <a:t>, </a:t>
                      </a:r>
                      <a:r>
                        <a:rPr lang="ko-KR" altLang="en-US" sz="1400" u="none" strike="noStrike" dirty="0">
                          <a:effectLst/>
                        </a:rPr>
                        <a:t>退職</a:t>
                      </a:r>
                      <a:r>
                        <a:rPr lang="ja-JP" altLang="en-US" sz="1400" u="none" strike="noStrike" dirty="0">
                          <a:effectLst/>
                        </a:rPr>
                        <a:t>賞与</a:t>
                      </a:r>
                      <a:r>
                        <a:rPr lang="en-US" altLang="ko-KR" sz="1400" u="none" strike="noStrike" dirty="0">
                          <a:effectLst/>
                        </a:rPr>
                        <a:t>, </a:t>
                      </a:r>
                      <a:r>
                        <a:rPr lang="ja-JP" altLang="en-US" sz="1400" u="none" strike="noStrike" dirty="0">
                          <a:effectLst/>
                        </a:rPr>
                        <a:t>死傷者</a:t>
                      </a:r>
                      <a:r>
                        <a:rPr lang="ko-KR" altLang="en-US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慰労金</a:t>
                      </a:r>
                      <a:r>
                        <a:rPr lang="en-US" altLang="ko-KR" sz="1400" u="none" strike="noStrike" dirty="0">
                          <a:effectLst/>
                        </a:rPr>
                        <a:t>, </a:t>
                      </a:r>
                      <a:r>
                        <a:rPr lang="ja-JP" altLang="en-US" sz="1400" u="none" strike="noStrike" dirty="0">
                          <a:effectLst/>
                        </a:rPr>
                        <a:t>会長溥儀</a:t>
                      </a:r>
                      <a:r>
                        <a:rPr lang="en-US" altLang="ko-KR" sz="1400" u="none" strike="noStrike" dirty="0">
                          <a:effectLst/>
                        </a:rPr>
                        <a:t>, </a:t>
                      </a:r>
                      <a:r>
                        <a:rPr lang="ja-JP" altLang="en-US" sz="1400" u="none" strike="noStrike" dirty="0">
                          <a:effectLst/>
                        </a:rPr>
                        <a:t>団体生命保険</a:t>
                      </a:r>
                      <a:r>
                        <a:rPr lang="en-US" altLang="ko-KR" sz="1400" u="none" strike="noStrike" dirty="0">
                          <a:effectLst/>
                        </a:rPr>
                        <a:t>, </a:t>
                      </a:r>
                      <a:r>
                        <a:rPr lang="ja-JP" altLang="en-US" sz="1400" u="none" strike="noStrike" dirty="0">
                          <a:effectLst/>
                        </a:rPr>
                        <a:t>厚生年金脱退</a:t>
                      </a:r>
                      <a:r>
                        <a:rPr lang="ko-KR" altLang="en-US" sz="1400" u="none" strike="noStrike" dirty="0">
                          <a:effectLst/>
                        </a:rPr>
                        <a:t>手当</a:t>
                      </a:r>
                      <a:r>
                        <a:rPr lang="ja-JP" altLang="en-US" sz="1400" u="none" strike="noStrike" dirty="0">
                          <a:effectLst/>
                        </a:rPr>
                        <a:t>金</a:t>
                      </a:r>
                      <a:r>
                        <a:rPr lang="en-US" altLang="ko-KR" sz="1400" u="none" strike="noStrike" dirty="0">
                          <a:effectLst/>
                        </a:rPr>
                        <a:t>, </a:t>
                      </a:r>
                      <a:r>
                        <a:rPr lang="ja-JP" altLang="en-US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援護</a:t>
                      </a:r>
                      <a:r>
                        <a:rPr lang="ko-KR" altLang="en-US" sz="1400" u="none" strike="noStrike" dirty="0">
                          <a:effectLst/>
                        </a:rPr>
                        <a:t>弔慰金</a:t>
                      </a:r>
                      <a:r>
                        <a:rPr lang="en-US" altLang="ko-KR" sz="1400" u="none" strike="noStrike" dirty="0">
                          <a:effectLst/>
                        </a:rPr>
                        <a:t>, </a:t>
                      </a:r>
                      <a:r>
                        <a:rPr lang="ja-JP" altLang="en-US" sz="1400" u="none" strike="noStrike" dirty="0">
                          <a:effectLst/>
                        </a:rPr>
                        <a:t>その</a:t>
                      </a:r>
                      <a:r>
                        <a:rPr lang="ko-KR" altLang="en-US" sz="1400" u="none" strike="noStrike" dirty="0">
                          <a:effectLst/>
                        </a:rPr>
                        <a:t>他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>
                          <a:effectLst/>
                        </a:rPr>
                        <a:t>86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>
                          <a:effectLst/>
                        </a:rPr>
                        <a:t>65,151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>
                          <a:effectLst/>
                        </a:rPr>
                        <a:t>757.57 </a:t>
                      </a:r>
                      <a:endParaRPr lang="en-US" altLang="ko-KR" sz="1400" b="0" i="0" u="none" strike="noStrike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734" marR="8734" marT="8734" marB="0" anchor="ctr"/>
                </a:tc>
                <a:extLst>
                  <a:ext uri="{0D108BD9-81ED-4DB2-BD59-A6C34878D82A}">
                    <a16:rowId xmlns:a16="http://schemas.microsoft.com/office/drawing/2014/main" val="1151068246"/>
                  </a:ext>
                </a:extLst>
              </a:tr>
              <a:tr h="263794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 dirty="0">
                          <a:effectLst/>
                        </a:rPr>
                        <a:t>모소炭鉱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 dirty="0">
                          <a:effectLst/>
                        </a:rPr>
                        <a:t>厚生障害</a:t>
                      </a:r>
                      <a:r>
                        <a:rPr lang="ko-KR" altLang="en-US" sz="1400" u="none" strike="noStrike" dirty="0">
                          <a:effectLst/>
                        </a:rPr>
                        <a:t>手当</a:t>
                      </a:r>
                      <a:r>
                        <a:rPr lang="en-US" altLang="ko-KR" sz="1400" u="none" strike="noStrike" dirty="0">
                          <a:effectLst/>
                        </a:rPr>
                        <a:t>, </a:t>
                      </a:r>
                      <a:r>
                        <a:rPr lang="ja-JP" altLang="en-US" sz="1400" u="none" strike="noStrike" dirty="0">
                          <a:effectLst/>
                        </a:rPr>
                        <a:t>分娩料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effectLst/>
                        </a:rPr>
                        <a:t>11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>
                          <a:effectLst/>
                        </a:rPr>
                        <a:t>7,404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>
                          <a:effectLst/>
                        </a:rPr>
                        <a:t>673.09 </a:t>
                      </a:r>
                      <a:endParaRPr lang="en-US" altLang="ko-KR" sz="1400" b="0" i="0" u="none" strike="noStrike" dirty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734" marR="8734" marT="8734" marB="0" anchor="ctr"/>
                </a:tc>
                <a:extLst>
                  <a:ext uri="{0D108BD9-81ED-4DB2-BD59-A6C34878D82A}">
                    <a16:rowId xmlns:a16="http://schemas.microsoft.com/office/drawing/2014/main" val="1680626312"/>
                  </a:ext>
                </a:extLst>
              </a:tr>
              <a:tr h="263794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 dirty="0">
                          <a:effectLst/>
                        </a:rPr>
                        <a:t>사천炭鉱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 dirty="0">
                          <a:effectLst/>
                        </a:rPr>
                        <a:t>貯金</a:t>
                      </a:r>
                      <a:r>
                        <a:rPr lang="en-US" altLang="ko-KR" sz="1400" u="none" strike="noStrike" dirty="0">
                          <a:effectLst/>
                        </a:rPr>
                        <a:t>, </a:t>
                      </a:r>
                      <a:r>
                        <a:rPr lang="ko-KR" altLang="en-US" sz="1400" u="none" strike="noStrike" dirty="0">
                          <a:effectLst/>
                        </a:rPr>
                        <a:t>退職手当</a:t>
                      </a:r>
                      <a:r>
                        <a:rPr lang="en-US" altLang="ko-KR" sz="1400" u="none" strike="noStrike" dirty="0">
                          <a:effectLst/>
                        </a:rPr>
                        <a:t>, </a:t>
                      </a:r>
                      <a:r>
                        <a:rPr lang="ja-JP" altLang="en-US" sz="1400" u="none" strike="noStrike" dirty="0">
                          <a:effectLst/>
                        </a:rPr>
                        <a:t>工賃</a:t>
                      </a:r>
                      <a:r>
                        <a:rPr lang="en-US" altLang="ko-KR" sz="1400" u="none" strike="noStrike" dirty="0">
                          <a:effectLst/>
                        </a:rPr>
                        <a:t>, </a:t>
                      </a:r>
                      <a:r>
                        <a:rPr lang="ko-KR" altLang="en-US" sz="1400" u="none" strike="noStrike" dirty="0">
                          <a:effectLst/>
                        </a:rPr>
                        <a:t>弔慰金 </a:t>
                      </a:r>
                      <a:r>
                        <a:rPr lang="ja-JP" altLang="en-US" sz="1400" u="none" strike="noStrike" dirty="0">
                          <a:effectLst/>
                        </a:rPr>
                        <a:t>等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>
                          <a:effectLst/>
                        </a:rPr>
                        <a:t>581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effectLst/>
                        </a:rPr>
                        <a:t>149,401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>
                          <a:effectLst/>
                        </a:rPr>
                        <a:t>257.14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734" marR="8734" marT="8734" marB="0" anchor="ctr"/>
                </a:tc>
                <a:extLst>
                  <a:ext uri="{0D108BD9-81ED-4DB2-BD59-A6C34878D82A}">
                    <a16:rowId xmlns:a16="http://schemas.microsoft.com/office/drawing/2014/main" val="2965697111"/>
                  </a:ext>
                </a:extLst>
              </a:tr>
              <a:tr h="263794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 dirty="0">
                          <a:effectLst/>
                        </a:rPr>
                        <a:t>북탄황내炭鉱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effectLst/>
                        </a:rPr>
                        <a:t>6,060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>
                          <a:effectLst/>
                        </a:rPr>
                        <a:t>1,055,978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>
                          <a:effectLst/>
                        </a:rPr>
                        <a:t>174.25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734" marR="8734" marT="8734" marB="0" anchor="ctr"/>
                </a:tc>
                <a:extLst>
                  <a:ext uri="{0D108BD9-81ED-4DB2-BD59-A6C34878D82A}">
                    <a16:rowId xmlns:a16="http://schemas.microsoft.com/office/drawing/2014/main" val="328321650"/>
                  </a:ext>
                </a:extLst>
              </a:tr>
              <a:tr h="263794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 dirty="0" err="1">
                          <a:effectLst/>
                        </a:rPr>
                        <a:t>신강</a:t>
                      </a:r>
                      <a:r>
                        <a:rPr lang="ja-JP" altLang="en-US" sz="1400" u="none" strike="noStrike" dirty="0">
                          <a:effectLst/>
                        </a:rPr>
                        <a:t>鉱山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>
                          <a:effectLst/>
                        </a:rPr>
                        <a:t>690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>
                          <a:effectLst/>
                        </a:rPr>
                        <a:t>89,184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effectLst/>
                        </a:rPr>
                        <a:t>129.25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734" marR="8734" marT="8734" marB="0" anchor="ctr"/>
                </a:tc>
                <a:extLst>
                  <a:ext uri="{0D108BD9-81ED-4DB2-BD59-A6C34878D82A}">
                    <a16:rowId xmlns:a16="http://schemas.microsoft.com/office/drawing/2014/main" val="965855210"/>
                  </a:ext>
                </a:extLst>
              </a:tr>
              <a:tr h="263794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400" u="none" strike="noStrike" dirty="0">
                          <a:effectLst/>
                        </a:rPr>
                        <a:t>新美唄</a:t>
                      </a:r>
                      <a:r>
                        <a:rPr lang="ko-KR" altLang="en-US" sz="1400" u="none" strike="noStrike" dirty="0">
                          <a:effectLst/>
                        </a:rPr>
                        <a:t>炭鉱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>
                          <a:effectLst/>
                        </a:rPr>
                        <a:t>76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>
                          <a:effectLst/>
                        </a:rPr>
                        <a:t>8,264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>
                          <a:effectLst/>
                        </a:rPr>
                        <a:t>108.74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734" marR="8734" marT="8734" marB="0" anchor="ctr"/>
                </a:tc>
                <a:extLst>
                  <a:ext uri="{0D108BD9-81ED-4DB2-BD59-A6C34878D82A}">
                    <a16:rowId xmlns:a16="http://schemas.microsoft.com/office/drawing/2014/main" val="3660145143"/>
                  </a:ext>
                </a:extLst>
              </a:tr>
              <a:tr h="263794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>
                          <a:effectLst/>
                        </a:rPr>
                        <a:t>소야전세멘트대령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effectLst/>
                        </a:rPr>
                        <a:t>18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>
                          <a:effectLst/>
                        </a:rPr>
                        <a:t>1,905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>
                          <a:effectLst/>
                        </a:rPr>
                        <a:t>105.83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734" marR="8734" marT="8734" marB="0" anchor="ctr"/>
                </a:tc>
                <a:extLst>
                  <a:ext uri="{0D108BD9-81ED-4DB2-BD59-A6C34878D82A}">
                    <a16:rowId xmlns:a16="http://schemas.microsoft.com/office/drawing/2014/main" val="1338631461"/>
                  </a:ext>
                </a:extLst>
              </a:tr>
              <a:tr h="263794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 dirty="0">
                          <a:effectLst/>
                        </a:rPr>
                        <a:t>전천炭鉱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>
                          <a:effectLst/>
                        </a:rPr>
                        <a:t>1,404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>
                          <a:effectLst/>
                        </a:rPr>
                        <a:t>145,313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>
                          <a:effectLst/>
                        </a:rPr>
                        <a:t>103.50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734" marR="8734" marT="8734" marB="0" anchor="ctr"/>
                </a:tc>
                <a:extLst>
                  <a:ext uri="{0D108BD9-81ED-4DB2-BD59-A6C34878D82A}">
                    <a16:rowId xmlns:a16="http://schemas.microsoft.com/office/drawing/2014/main" val="2183563422"/>
                  </a:ext>
                </a:extLst>
              </a:tr>
              <a:tr h="263794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 dirty="0">
                          <a:effectLst/>
                        </a:rPr>
                        <a:t>욱산炭鉱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>
                          <a:effectLst/>
                        </a:rPr>
                        <a:t>16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>
                          <a:effectLst/>
                        </a:rPr>
                        <a:t>1,168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>
                          <a:effectLst/>
                        </a:rPr>
                        <a:t>73.00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734" marR="8734" marT="8734" marB="0" anchor="ctr"/>
                </a:tc>
                <a:extLst>
                  <a:ext uri="{0D108BD9-81ED-4DB2-BD59-A6C34878D82A}">
                    <a16:rowId xmlns:a16="http://schemas.microsoft.com/office/drawing/2014/main" val="3751493719"/>
                  </a:ext>
                </a:extLst>
              </a:tr>
              <a:tr h="263794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 dirty="0">
                          <a:effectLst/>
                        </a:rPr>
                        <a:t>언도製錬所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effectLst/>
                        </a:rPr>
                        <a:t>278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effectLst/>
                        </a:rPr>
                        <a:t>19,749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>
                          <a:effectLst/>
                        </a:rPr>
                        <a:t>71.04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734" marR="8734" marT="8734" marB="0" anchor="ctr"/>
                </a:tc>
                <a:extLst>
                  <a:ext uri="{0D108BD9-81ED-4DB2-BD59-A6C34878D82A}">
                    <a16:rowId xmlns:a16="http://schemas.microsoft.com/office/drawing/2014/main" val="4175989485"/>
                  </a:ext>
                </a:extLst>
              </a:tr>
              <a:tr h="263794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 dirty="0">
                          <a:effectLst/>
                        </a:rPr>
                        <a:t>죽원製錬所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effectLst/>
                        </a:rPr>
                        <a:t>47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effectLst/>
                        </a:rPr>
                        <a:t>2,727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>
                          <a:effectLst/>
                        </a:rPr>
                        <a:t>58.02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734" marR="8734" marT="8734" marB="0" anchor="ctr"/>
                </a:tc>
                <a:extLst>
                  <a:ext uri="{0D108BD9-81ED-4DB2-BD59-A6C34878D82A}">
                    <a16:rowId xmlns:a16="http://schemas.microsoft.com/office/drawing/2014/main" val="474352467"/>
                  </a:ext>
                </a:extLst>
              </a:tr>
              <a:tr h="263794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u="none" strike="noStrike" dirty="0">
                          <a:effectLst/>
                        </a:rPr>
                        <a:t>삼지製錬所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effectLst/>
                        </a:rPr>
                        <a:t>121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>
                          <a:effectLst/>
                        </a:rPr>
                        <a:t>6,266 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51.79</a:t>
                      </a:r>
                      <a:r>
                        <a:rPr lang="en-US" altLang="ko-KR" sz="1400" u="none" strike="noStrike" dirty="0">
                          <a:effectLst/>
                        </a:rPr>
                        <a:t> 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8734" marR="8734" marT="8734" marB="0" anchor="ctr"/>
                </a:tc>
                <a:extLst>
                  <a:ext uri="{0D108BD9-81ED-4DB2-BD59-A6C34878D82A}">
                    <a16:rowId xmlns:a16="http://schemas.microsoft.com/office/drawing/2014/main" val="36417858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19788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EF0C6109-8207-581D-2299-57CC557689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dirty="0">
                <a:latin typeface="MS UI Gothic" panose="020B0600070205080204" pitchFamily="34" charset="-128"/>
                <a:ea typeface="MS UI Gothic" panose="020B0600070205080204" pitchFamily="34" charset="-128"/>
              </a:rPr>
              <a:t>8. </a:t>
            </a:r>
            <a:r>
              <a:rPr lang="ja-JP" alt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控除</a:t>
            </a:r>
            <a:br>
              <a:rPr lang="en-US" altLang="ko-KR" dirty="0">
                <a:latin typeface="MS UI Gothic" panose="020B0600070205080204" pitchFamily="34" charset="-128"/>
                <a:ea typeface="MS UI Gothic" panose="020B0600070205080204" pitchFamily="34" charset="-128"/>
              </a:rPr>
            </a:br>
            <a:br>
              <a:rPr lang="en-US" altLang="ko-KR" dirty="0">
                <a:latin typeface="MS UI Gothic" panose="020B0600070205080204" pitchFamily="34" charset="-128"/>
                <a:ea typeface="MS UI Gothic" panose="020B0600070205080204" pitchFamily="34" charset="-128"/>
              </a:rPr>
            </a:br>
            <a:r>
              <a:rPr lang="en-US" altLang="ko-KR" sz="4400" dirty="0">
                <a:latin typeface="MS UI Gothic" panose="020B0600070205080204" pitchFamily="34" charset="-128"/>
                <a:ea typeface="MS UI Gothic" panose="020B0600070205080204" pitchFamily="34" charset="-128"/>
              </a:rPr>
              <a:t>“</a:t>
            </a:r>
            <a:r>
              <a:rPr lang="ja-JP" altLang="en-US" sz="4400" dirty="0">
                <a:latin typeface="MS UI Gothic" panose="020B0600070205080204" pitchFamily="34" charset="-128"/>
                <a:ea typeface="MS UI Gothic" panose="020B0600070205080204" pitchFamily="34" charset="-128"/>
              </a:rPr>
              <a:t>控除を適用されたら残りは無かった</a:t>
            </a:r>
            <a:r>
              <a:rPr lang="en-US" altLang="ko-KR" sz="4400" dirty="0">
                <a:latin typeface="MS UI Gothic" panose="020B0600070205080204" pitchFamily="34" charset="-128"/>
                <a:ea typeface="MS UI Gothic" panose="020B0600070205080204" pitchFamily="34" charset="-128"/>
              </a:rPr>
              <a:t>“?</a:t>
            </a:r>
            <a:endParaRPr lang="ko-KR" altLang="en-US" sz="4400" dirty="0">
              <a:latin typeface="MS UI Gothic" panose="020B0600070205080204" pitchFamily="34" charset="-128"/>
            </a:endParaRPr>
          </a:p>
        </p:txBody>
      </p:sp>
      <p:sp>
        <p:nvSpPr>
          <p:cNvPr id="5" name="부제목 4">
            <a:extLst>
              <a:ext uri="{FF2B5EF4-FFF2-40B4-BE49-F238E27FC236}">
                <a16:creationId xmlns:a16="http://schemas.microsoft.com/office/drawing/2014/main" id="{13CD0305-24E2-7A04-0975-A15AB75EA6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044668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17D26680-E305-475C-8798-139349095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2885"/>
            <a:ext cx="10515600" cy="765175"/>
          </a:xfrm>
        </p:spPr>
        <p:txBody>
          <a:bodyPr>
            <a:normAutofit/>
          </a:bodyPr>
          <a:lstStyle/>
          <a:p>
            <a:pPr algn="ctr"/>
            <a:r>
              <a:rPr lang="ja-JP" altLang="en-US" dirty="0">
                <a:latin typeface="MS Gothic" panose="020B0609070205080204" pitchFamily="49" charset="-128"/>
                <a:ea typeface="MS Gothic" panose="020B0609070205080204" pitchFamily="49" charset="-128"/>
              </a:rPr>
              <a:t>佐渡 等</a:t>
            </a:r>
            <a:r>
              <a:rPr lang="ko-KR" altLang="en-US" dirty="0">
                <a:latin typeface="MS Gothic" panose="020B0609070205080204" pitchFamily="49" charset="-128"/>
              </a:rPr>
              <a:t> </a:t>
            </a:r>
            <a:r>
              <a:rPr lang="ja-JP" altLang="en-US" dirty="0">
                <a:latin typeface="MS Gothic" panose="020B0609070205080204" pitchFamily="49" charset="-128"/>
                <a:ea typeface="MS Gothic" panose="020B0609070205080204" pitchFamily="49" charset="-128"/>
              </a:rPr>
              <a:t>賃金支出の構成</a:t>
            </a:r>
            <a:endParaRPr lang="ko-KR" altLang="en-US" dirty="0">
              <a:latin typeface="MS Gothic" panose="020B0609070205080204" pitchFamily="49" charset="-128"/>
            </a:endParaRPr>
          </a:p>
        </p:txBody>
      </p:sp>
      <p:graphicFrame>
        <p:nvGraphicFramePr>
          <p:cNvPr id="7" name="내용 개체 틀 6">
            <a:extLst>
              <a:ext uri="{FF2B5EF4-FFF2-40B4-BE49-F238E27FC236}">
                <a16:creationId xmlns:a16="http://schemas.microsoft.com/office/drawing/2014/main" id="{F7A6244C-8121-452D-AED6-F9A47DD25C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7021603"/>
              </p:ext>
            </p:extLst>
          </p:nvPr>
        </p:nvGraphicFramePr>
        <p:xfrm>
          <a:off x="1011381" y="1117600"/>
          <a:ext cx="10030692" cy="54975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8357">
                  <a:extLst>
                    <a:ext uri="{9D8B030D-6E8A-4147-A177-3AD203B41FA5}">
                      <a16:colId xmlns:a16="http://schemas.microsoft.com/office/drawing/2014/main" val="3019846314"/>
                    </a:ext>
                  </a:extLst>
                </a:gridCol>
                <a:gridCol w="1420275">
                  <a:extLst>
                    <a:ext uri="{9D8B030D-6E8A-4147-A177-3AD203B41FA5}">
                      <a16:colId xmlns:a16="http://schemas.microsoft.com/office/drawing/2014/main" val="2408135219"/>
                    </a:ext>
                  </a:extLst>
                </a:gridCol>
                <a:gridCol w="1420275">
                  <a:extLst>
                    <a:ext uri="{9D8B030D-6E8A-4147-A177-3AD203B41FA5}">
                      <a16:colId xmlns:a16="http://schemas.microsoft.com/office/drawing/2014/main" val="4033443064"/>
                    </a:ext>
                  </a:extLst>
                </a:gridCol>
                <a:gridCol w="1198357">
                  <a:extLst>
                    <a:ext uri="{9D8B030D-6E8A-4147-A177-3AD203B41FA5}">
                      <a16:colId xmlns:a16="http://schemas.microsoft.com/office/drawing/2014/main" val="2063226642"/>
                    </a:ext>
                  </a:extLst>
                </a:gridCol>
                <a:gridCol w="1198357">
                  <a:extLst>
                    <a:ext uri="{9D8B030D-6E8A-4147-A177-3AD203B41FA5}">
                      <a16:colId xmlns:a16="http://schemas.microsoft.com/office/drawing/2014/main" val="223433708"/>
                    </a:ext>
                  </a:extLst>
                </a:gridCol>
                <a:gridCol w="1198357">
                  <a:extLst>
                    <a:ext uri="{9D8B030D-6E8A-4147-A177-3AD203B41FA5}">
                      <a16:colId xmlns:a16="http://schemas.microsoft.com/office/drawing/2014/main" val="4129177313"/>
                    </a:ext>
                  </a:extLst>
                </a:gridCol>
                <a:gridCol w="1198357">
                  <a:extLst>
                    <a:ext uri="{9D8B030D-6E8A-4147-A177-3AD203B41FA5}">
                      <a16:colId xmlns:a16="http://schemas.microsoft.com/office/drawing/2014/main" val="4000713840"/>
                    </a:ext>
                  </a:extLst>
                </a:gridCol>
                <a:gridCol w="1198357">
                  <a:extLst>
                    <a:ext uri="{9D8B030D-6E8A-4147-A177-3AD203B41FA5}">
                      <a16:colId xmlns:a16="http://schemas.microsoft.com/office/drawing/2014/main" val="2538351682"/>
                    </a:ext>
                  </a:extLst>
                </a:gridCol>
              </a:tblGrid>
              <a:tr h="3581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年度</a:t>
                      </a:r>
                      <a:endParaRPr lang="ko-KR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控除額</a:t>
                      </a:r>
                      <a:endParaRPr lang="ko-KR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送金</a:t>
                      </a:r>
                      <a:endParaRPr lang="ko-KR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残高</a:t>
                      </a:r>
                      <a:endParaRPr lang="ko-KR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2000" b="1" u="none" strike="noStrike" dirty="0">
                          <a:effectLst/>
                          <a:latin typeface="ＭＳ Ｐゴシック" panose="020B0600070205080204" pitchFamily="50" charset="-128"/>
                        </a:rPr>
                        <a:t>計</a:t>
                      </a:r>
                      <a:endParaRPr lang="ko-KR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42930264"/>
                  </a:ext>
                </a:extLst>
              </a:tr>
              <a:tr h="34262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食代</a:t>
                      </a:r>
                      <a:endParaRPr lang="ko-KR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貯金</a:t>
                      </a:r>
                      <a:endParaRPr lang="ko-KR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その</a:t>
                      </a:r>
                      <a:r>
                        <a:rPr lang="ko-KR" altLang="en-US" sz="2000" b="1" u="none" strike="noStrike" dirty="0">
                          <a:effectLst/>
                          <a:latin typeface="ＭＳ Ｐゴシック" panose="020B0600070205080204" pitchFamily="50" charset="-128"/>
                        </a:rPr>
                        <a:t>他</a:t>
                      </a:r>
                      <a:endParaRPr lang="ko-KR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000" b="1" u="none" strike="noStrike" dirty="0">
                          <a:effectLst/>
                          <a:latin typeface="ＭＳ Ｐゴシック" panose="020B0600070205080204" pitchFamily="50" charset="-128"/>
                        </a:rPr>
                        <a:t>小計</a:t>
                      </a:r>
                      <a:endParaRPr lang="ko-KR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5473512"/>
                  </a:ext>
                </a:extLst>
              </a:tr>
              <a:tr h="34262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1940</a:t>
                      </a:r>
                      <a:endParaRPr lang="en-US" altLang="ko-KR" sz="2000" b="1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15.24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13.37</a:t>
                      </a:r>
                      <a:endParaRPr lang="en-US" altLang="ko-KR" sz="2000" b="1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11.78</a:t>
                      </a:r>
                      <a:endParaRPr lang="en-US" altLang="ko-KR" sz="2000" b="1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40.39</a:t>
                      </a:r>
                      <a:endParaRPr lang="en-US" altLang="ko-KR" sz="2000" b="1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24.84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6.72</a:t>
                      </a:r>
                      <a:endParaRPr lang="en-US" altLang="ko-KR" sz="2000" b="1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71.95</a:t>
                      </a:r>
                      <a:endParaRPr lang="en-US" altLang="ko-KR" sz="2000" b="1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75598070"/>
                  </a:ext>
                </a:extLst>
              </a:tr>
              <a:tr h="34262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(21.2)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(</a:t>
                      </a:r>
                      <a:r>
                        <a:rPr lang="en-US" altLang="ko-KR" sz="2000" b="1" u="none" strike="noStrike" dirty="0">
                          <a:effectLst/>
                          <a:highlight>
                            <a:srgbClr val="FFFF00"/>
                          </a:highlight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18.6</a:t>
                      </a:r>
                      <a:r>
                        <a:rPr lang="en-US" altLang="ko-KR" sz="200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)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(16.4)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(56.1)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(</a:t>
                      </a:r>
                      <a:r>
                        <a:rPr lang="en-US" altLang="ko-KR" sz="2000" b="1" u="none" strike="noStrike" dirty="0">
                          <a:effectLst/>
                          <a:highlight>
                            <a:srgbClr val="FFFF00"/>
                          </a:highlight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34.5</a:t>
                      </a:r>
                      <a:r>
                        <a:rPr lang="en-US" altLang="ko-KR" sz="200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)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(9.3)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(100.0)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76399111"/>
                  </a:ext>
                </a:extLst>
              </a:tr>
              <a:tr h="34262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1940</a:t>
                      </a:r>
                      <a:endParaRPr lang="en-US" altLang="ko-KR" sz="2000" b="1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000" b="1" u="none" strike="noStrike" dirty="0">
                          <a:effectLst/>
                          <a:latin typeface="ＭＳ Ｐゴシック" panose="020B0600070205080204" pitchFamily="50" charset="-128"/>
                        </a:rPr>
                        <a:t>　</a:t>
                      </a:r>
                      <a:endParaRPr lang="ko-KR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11.44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000" b="1" u="none" strike="noStrike">
                          <a:effectLst/>
                          <a:latin typeface="ＭＳ Ｐゴシック" panose="020B0600070205080204" pitchFamily="50" charset="-128"/>
                        </a:rPr>
                        <a:t>　</a:t>
                      </a:r>
                      <a:endParaRPr lang="ko-KR" altLang="en-US" sz="2000" b="1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000" b="1" u="none" strike="noStrike" dirty="0">
                          <a:effectLst/>
                          <a:latin typeface="ＭＳ Ｐゴシック" panose="020B0600070205080204" pitchFamily="50" charset="-128"/>
                        </a:rPr>
                        <a:t>　</a:t>
                      </a:r>
                      <a:endParaRPr lang="ko-KR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21.16</a:t>
                      </a:r>
                      <a:endParaRPr lang="en-US" altLang="ko-KR" sz="2000" b="1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000" b="1" u="none" strike="noStrike">
                          <a:effectLst/>
                          <a:latin typeface="ＭＳ Ｐゴシック" panose="020B0600070205080204" pitchFamily="50" charset="-128"/>
                        </a:rPr>
                        <a:t>　</a:t>
                      </a:r>
                      <a:endParaRPr lang="ko-KR" altLang="en-US" sz="2000" b="1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66.8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40728993"/>
                  </a:ext>
                </a:extLst>
              </a:tr>
              <a:tr h="34262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(</a:t>
                      </a:r>
                      <a:r>
                        <a:rPr lang="ja-JP" altLang="en-US" sz="200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佐渡</a:t>
                      </a:r>
                      <a:r>
                        <a:rPr lang="en-US" altLang="ko-KR" sz="200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)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000" b="1" u="none" strike="noStrike" dirty="0">
                          <a:effectLst/>
                          <a:latin typeface="ＭＳ Ｐゴシック" panose="020B0600070205080204" pitchFamily="50" charset="-128"/>
                        </a:rPr>
                        <a:t>　</a:t>
                      </a:r>
                      <a:endParaRPr lang="ko-KR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(</a:t>
                      </a:r>
                      <a:r>
                        <a:rPr lang="en-US" altLang="ko-KR" sz="2000" b="1" u="none" strike="noStrike" dirty="0">
                          <a:effectLst/>
                          <a:highlight>
                            <a:srgbClr val="FFFF00"/>
                          </a:highlight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17.1</a:t>
                      </a:r>
                      <a:r>
                        <a:rPr lang="en-US" altLang="ko-KR" sz="200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)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000" b="1" u="none" strike="noStrike" dirty="0">
                          <a:effectLst/>
                          <a:latin typeface="ＭＳ Ｐゴシック" panose="020B0600070205080204" pitchFamily="50" charset="-128"/>
                        </a:rPr>
                        <a:t>　</a:t>
                      </a:r>
                      <a:endParaRPr lang="ko-KR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000" b="1" u="none" strike="noStrike" dirty="0">
                          <a:effectLst/>
                          <a:latin typeface="ＭＳ Ｐゴシック" panose="020B0600070205080204" pitchFamily="50" charset="-128"/>
                        </a:rPr>
                        <a:t>　</a:t>
                      </a:r>
                      <a:endParaRPr lang="ko-KR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(</a:t>
                      </a:r>
                      <a:r>
                        <a:rPr lang="en-US" altLang="ko-KR" sz="2000" b="1" u="none" strike="noStrike" dirty="0">
                          <a:effectLst/>
                          <a:highlight>
                            <a:srgbClr val="FFFF00"/>
                          </a:highlight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31.7</a:t>
                      </a:r>
                      <a:r>
                        <a:rPr lang="en-US" altLang="ko-KR" sz="200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}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000" b="1" u="none" strike="noStrike" dirty="0">
                          <a:effectLst/>
                          <a:latin typeface="ＭＳ Ｐゴシック" panose="020B0600070205080204" pitchFamily="50" charset="-128"/>
                        </a:rPr>
                        <a:t>　</a:t>
                      </a:r>
                      <a:endParaRPr lang="ko-KR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(100.0)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75634656"/>
                  </a:ext>
                </a:extLst>
              </a:tr>
              <a:tr h="34262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1941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000" b="1" u="none" strike="noStrike">
                          <a:effectLst/>
                          <a:latin typeface="ＭＳ Ｐゴシック" panose="020B0600070205080204" pitchFamily="50" charset="-128"/>
                        </a:rPr>
                        <a:t>　</a:t>
                      </a:r>
                      <a:endParaRPr lang="ko-KR" altLang="en-US" sz="2000" b="1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11.5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000" b="1" u="none" strike="noStrike">
                          <a:effectLst/>
                          <a:latin typeface="ＭＳ Ｐゴシック" panose="020B0600070205080204" pitchFamily="50" charset="-128"/>
                        </a:rPr>
                        <a:t>　</a:t>
                      </a:r>
                      <a:endParaRPr lang="ko-KR" altLang="en-US" sz="2000" b="1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000" b="1" u="none" strike="noStrike" dirty="0">
                          <a:effectLst/>
                          <a:latin typeface="ＭＳ Ｐゴシック" panose="020B0600070205080204" pitchFamily="50" charset="-128"/>
                        </a:rPr>
                        <a:t>　</a:t>
                      </a:r>
                      <a:endParaRPr lang="ko-KR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21.52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000" b="1" u="none" strike="noStrike">
                          <a:effectLst/>
                          <a:latin typeface="ＭＳ Ｐゴシック" panose="020B0600070205080204" pitchFamily="50" charset="-128"/>
                        </a:rPr>
                        <a:t>　</a:t>
                      </a:r>
                      <a:endParaRPr lang="ko-KR" altLang="en-US" sz="2000" b="1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52.96</a:t>
                      </a:r>
                      <a:endParaRPr lang="en-US" altLang="ko-KR" sz="2000" b="1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71322737"/>
                  </a:ext>
                </a:extLst>
              </a:tr>
              <a:tr h="34262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000" b="1" u="none" strike="noStrike">
                          <a:effectLst/>
                          <a:latin typeface="ＭＳ Ｐゴシック" panose="020B0600070205080204" pitchFamily="50" charset="-128"/>
                        </a:rPr>
                        <a:t>　</a:t>
                      </a:r>
                      <a:endParaRPr lang="ko-KR" altLang="en-US" sz="2000" b="1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(21.7)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000" b="1" u="none" strike="noStrike" dirty="0">
                          <a:effectLst/>
                          <a:latin typeface="ＭＳ Ｐゴシック" panose="020B0600070205080204" pitchFamily="50" charset="-128"/>
                        </a:rPr>
                        <a:t>　</a:t>
                      </a:r>
                      <a:endParaRPr lang="ko-KR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000" b="1" u="none" strike="noStrike" dirty="0">
                          <a:effectLst/>
                          <a:latin typeface="ＭＳ Ｐゴシック" panose="020B0600070205080204" pitchFamily="50" charset="-128"/>
                        </a:rPr>
                        <a:t>　</a:t>
                      </a:r>
                      <a:endParaRPr lang="ko-KR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(40.6)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000" b="1" u="none" strike="noStrike">
                          <a:effectLst/>
                          <a:latin typeface="ＭＳ Ｐゴシック" panose="020B0600070205080204" pitchFamily="50" charset="-128"/>
                        </a:rPr>
                        <a:t>　</a:t>
                      </a:r>
                      <a:endParaRPr lang="ko-KR" altLang="en-US" sz="2000" b="1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(100.0)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82051260"/>
                  </a:ext>
                </a:extLst>
              </a:tr>
              <a:tr h="34262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1943</a:t>
                      </a:r>
                    </a:p>
                    <a:p>
                      <a:pPr algn="ctr" fontAlgn="ctr"/>
                      <a:r>
                        <a:rPr lang="en-US" altLang="ko-K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(</a:t>
                      </a:r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鴻之舞</a:t>
                      </a:r>
                      <a:r>
                        <a:rPr lang="en-US" altLang="ko-K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000" b="1" u="none" strike="noStrike">
                          <a:effectLst/>
                          <a:latin typeface="ＭＳ Ｐゴシック" panose="020B0600070205080204" pitchFamily="50" charset="-128"/>
                        </a:rPr>
                        <a:t>　</a:t>
                      </a:r>
                      <a:endParaRPr lang="ko-KR" altLang="en-US" sz="2000" b="1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23.62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000" b="1" u="none" strike="noStrike">
                          <a:effectLst/>
                          <a:latin typeface="ＭＳ Ｐゴシック" panose="020B0600070205080204" pitchFamily="50" charset="-128"/>
                        </a:rPr>
                        <a:t>　</a:t>
                      </a:r>
                      <a:endParaRPr lang="ko-KR" altLang="en-US" sz="2000" b="1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000" b="1" u="none" strike="noStrike">
                          <a:effectLst/>
                          <a:latin typeface="ＭＳ Ｐゴシック" panose="020B0600070205080204" pitchFamily="50" charset="-128"/>
                        </a:rPr>
                        <a:t>　</a:t>
                      </a:r>
                      <a:endParaRPr lang="ko-KR" altLang="en-US" sz="2000" b="1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24.07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000" b="1" u="none" strike="noStrike" dirty="0">
                          <a:effectLst/>
                          <a:latin typeface="ＭＳ Ｐゴシック" panose="020B0600070205080204" pitchFamily="50" charset="-128"/>
                        </a:rPr>
                        <a:t>　</a:t>
                      </a:r>
                      <a:endParaRPr lang="ko-KR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79.77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55863353"/>
                  </a:ext>
                </a:extLst>
              </a:tr>
              <a:tr h="34262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000" b="1" u="none" strike="noStrike">
                          <a:effectLst/>
                          <a:latin typeface="ＭＳ Ｐゴシック" panose="020B0600070205080204" pitchFamily="50" charset="-128"/>
                        </a:rPr>
                        <a:t>　</a:t>
                      </a:r>
                      <a:endParaRPr lang="ko-KR" altLang="en-US" sz="2000" b="1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(</a:t>
                      </a:r>
                      <a:r>
                        <a:rPr lang="en-US" altLang="ko-KR" sz="2000" b="1" u="none" strike="noStrike" dirty="0">
                          <a:effectLst/>
                          <a:highlight>
                            <a:srgbClr val="FFFF00"/>
                          </a:highlight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29.6</a:t>
                      </a:r>
                      <a:r>
                        <a:rPr lang="en-US" altLang="ko-KR" sz="200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)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000" b="1" u="none" strike="noStrike">
                          <a:effectLst/>
                          <a:latin typeface="ＭＳ Ｐゴシック" panose="020B0600070205080204" pitchFamily="50" charset="-128"/>
                        </a:rPr>
                        <a:t>　</a:t>
                      </a:r>
                      <a:endParaRPr lang="ko-KR" altLang="en-US" sz="2000" b="1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000" b="1" u="none" strike="noStrike" dirty="0">
                          <a:effectLst/>
                          <a:latin typeface="ＭＳ Ｐゴシック" panose="020B0600070205080204" pitchFamily="50" charset="-128"/>
                        </a:rPr>
                        <a:t>　</a:t>
                      </a:r>
                      <a:endParaRPr lang="ko-KR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(</a:t>
                      </a:r>
                      <a:r>
                        <a:rPr lang="en-US" altLang="ko-KR" sz="2000" b="1" u="none" strike="noStrike" dirty="0">
                          <a:effectLst/>
                          <a:highlight>
                            <a:srgbClr val="FFFF00"/>
                          </a:highlight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30.2</a:t>
                      </a:r>
                      <a:r>
                        <a:rPr lang="en-US" altLang="ko-KR" sz="200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)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000" b="1" u="none" strike="noStrike" dirty="0">
                          <a:effectLst/>
                          <a:latin typeface="ＭＳ Ｐゴシック" panose="020B0600070205080204" pitchFamily="50" charset="-128"/>
                        </a:rPr>
                        <a:t>　</a:t>
                      </a:r>
                      <a:endParaRPr lang="ko-KR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(100.0)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59296296"/>
                  </a:ext>
                </a:extLst>
              </a:tr>
              <a:tr h="34262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1943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000" b="1" u="none" strike="noStrike">
                          <a:effectLst/>
                          <a:latin typeface="ＭＳ Ｐゴシック" panose="020B0600070205080204" pitchFamily="50" charset="-128"/>
                        </a:rPr>
                        <a:t>　</a:t>
                      </a:r>
                      <a:endParaRPr lang="ko-KR" altLang="en-US" sz="2000" b="1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5.56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000" b="1" u="none" strike="noStrike">
                          <a:effectLst/>
                          <a:latin typeface="ＭＳ Ｐゴシック" panose="020B0600070205080204" pitchFamily="50" charset="-128"/>
                        </a:rPr>
                        <a:t>　</a:t>
                      </a:r>
                      <a:endParaRPr lang="ko-KR" altLang="en-US" sz="2000" b="1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000" b="1" u="none" strike="noStrike">
                          <a:effectLst/>
                          <a:latin typeface="ＭＳ Ｐゴシック" panose="020B0600070205080204" pitchFamily="50" charset="-128"/>
                        </a:rPr>
                        <a:t>　</a:t>
                      </a:r>
                      <a:endParaRPr lang="ko-KR" altLang="en-US" sz="2000" b="1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14.60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000" b="1" u="none" strike="noStrike" dirty="0">
                          <a:effectLst/>
                          <a:latin typeface="ＭＳ Ｐゴシック" panose="020B0600070205080204" pitchFamily="50" charset="-128"/>
                        </a:rPr>
                        <a:t>　</a:t>
                      </a:r>
                      <a:endParaRPr lang="ko-KR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83.88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17361432"/>
                  </a:ext>
                </a:extLst>
              </a:tr>
              <a:tr h="34262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(</a:t>
                      </a:r>
                      <a:r>
                        <a:rPr lang="ja-JP" altLang="en-US" sz="200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佐渡</a:t>
                      </a:r>
                      <a:r>
                        <a:rPr lang="en-US" altLang="ko-KR" sz="200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)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000" b="1" u="none" strike="noStrike">
                          <a:effectLst/>
                          <a:latin typeface="ＭＳ Ｐゴシック" panose="020B0600070205080204" pitchFamily="50" charset="-128"/>
                        </a:rPr>
                        <a:t>　</a:t>
                      </a:r>
                      <a:endParaRPr lang="ko-KR" altLang="en-US" sz="2000" b="1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(</a:t>
                      </a:r>
                      <a:r>
                        <a:rPr lang="en-US" altLang="ko-KR" sz="2000" b="1" u="none" strike="noStrike" dirty="0">
                          <a:effectLst/>
                          <a:highlight>
                            <a:srgbClr val="FFFF00"/>
                          </a:highlight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6.6</a:t>
                      </a:r>
                      <a:r>
                        <a:rPr lang="en-US" altLang="ko-KR" sz="200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)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000" b="1" u="none" strike="noStrike">
                          <a:effectLst/>
                          <a:latin typeface="ＭＳ Ｐゴシック" panose="020B0600070205080204" pitchFamily="50" charset="-128"/>
                        </a:rPr>
                        <a:t>　</a:t>
                      </a:r>
                      <a:endParaRPr lang="ko-KR" altLang="en-US" sz="2000" b="1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000" b="1" u="none" strike="noStrike" dirty="0">
                          <a:effectLst/>
                          <a:latin typeface="ＭＳ Ｐゴシック" panose="020B0600070205080204" pitchFamily="50" charset="-128"/>
                        </a:rPr>
                        <a:t>　</a:t>
                      </a:r>
                      <a:endParaRPr lang="ko-KR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(</a:t>
                      </a:r>
                      <a:r>
                        <a:rPr lang="en-US" altLang="ko-KR" sz="2000" b="1" u="none" strike="noStrike" dirty="0">
                          <a:effectLst/>
                          <a:highlight>
                            <a:srgbClr val="FFFF00"/>
                          </a:highlight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17.4</a:t>
                      </a:r>
                      <a:r>
                        <a:rPr lang="en-US" altLang="ko-KR" sz="200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)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000" b="1" u="none" strike="noStrike" dirty="0">
                          <a:effectLst/>
                          <a:latin typeface="ＭＳ Ｐゴシック" panose="020B0600070205080204" pitchFamily="50" charset="-128"/>
                        </a:rPr>
                        <a:t>　</a:t>
                      </a:r>
                      <a:endParaRPr lang="ko-KR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(100.0)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96132716"/>
                  </a:ext>
                </a:extLst>
              </a:tr>
              <a:tr h="34262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1944</a:t>
                      </a:r>
                      <a:endParaRPr lang="en-US" altLang="ko-KR" sz="2000" b="1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18.00</a:t>
                      </a:r>
                      <a:endParaRPr lang="en-US" altLang="ko-KR" sz="2000" b="1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45.00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25.00</a:t>
                      </a:r>
                      <a:endParaRPr lang="en-US" altLang="ko-KR" sz="2000" b="1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88.00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40.00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22.00</a:t>
                      </a:r>
                      <a:endParaRPr lang="en-US" altLang="ko-KR" sz="2000" b="1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150.00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58288801"/>
                  </a:ext>
                </a:extLst>
              </a:tr>
              <a:tr h="34262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(12.0)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(30.0)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(16.7)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(58.7)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(26.7)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(14.7)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(100.0)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80486842"/>
                  </a:ext>
                </a:extLst>
              </a:tr>
              <a:tr h="34262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1945</a:t>
                      </a:r>
                      <a:endParaRPr lang="en-US" altLang="ko-KR" sz="2000" b="1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67.16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67.16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36.88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20.75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124.79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92234240"/>
                  </a:ext>
                </a:extLst>
              </a:tr>
              <a:tr h="34262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(53.8)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(53.8)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(29.6)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(16.6)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1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(100.0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55874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21364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7B95891B-A577-4CF8-BB01-84C46AD7B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194" y="156774"/>
            <a:ext cx="5036234" cy="657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9251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C22F85E0-5AA5-4F15-9426-DB747BAA0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0652" y="228890"/>
            <a:ext cx="4774893" cy="636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313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D20A71-BEC5-42D7-BB45-2D9845B12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397"/>
            <a:ext cx="10515600" cy="557212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ko-KR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1944.08. </a:t>
            </a:r>
            <a:r>
              <a:rPr lang="ja-JP" altLang="en-US" b="1" dirty="0">
                <a:latin typeface="MS UI Gothic" panose="020B0600070205080204" pitchFamily="34" charset="-128"/>
                <a:ea typeface="MS UI Gothic" panose="020B0600070205080204" pitchFamily="34" charset="-128"/>
              </a:rPr>
              <a:t>江迎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炭鉱 坑内夫</a:t>
            </a:r>
            <a:r>
              <a:rPr lang="ko-KR" altLang="en-US" dirty="0">
                <a:latin typeface="ＭＳ Ｐゴシック" panose="020B0600070205080204" pitchFamily="50" charset="-128"/>
              </a:rPr>
              <a:t> 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控除項目</a:t>
            </a:r>
            <a:endParaRPr lang="ko-KR" altLang="en-US" dirty="0">
              <a:latin typeface="ＭＳ Ｐゴシック" panose="020B0600070205080204" pitchFamily="50" charset="-128"/>
            </a:endParaRPr>
          </a:p>
        </p:txBody>
      </p:sp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A0C531FE-DC77-4E84-BA52-AC31BEAA7F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816017"/>
              </p:ext>
            </p:extLst>
          </p:nvPr>
        </p:nvGraphicFramePr>
        <p:xfrm>
          <a:off x="1343026" y="812800"/>
          <a:ext cx="9158288" cy="58928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57438">
                  <a:extLst>
                    <a:ext uri="{9D8B030D-6E8A-4147-A177-3AD203B41FA5}">
                      <a16:colId xmlns:a16="http://schemas.microsoft.com/office/drawing/2014/main" val="2986095313"/>
                    </a:ext>
                  </a:extLst>
                </a:gridCol>
                <a:gridCol w="1128712">
                  <a:extLst>
                    <a:ext uri="{9D8B030D-6E8A-4147-A177-3AD203B41FA5}">
                      <a16:colId xmlns:a16="http://schemas.microsoft.com/office/drawing/2014/main" val="4017662604"/>
                    </a:ext>
                  </a:extLst>
                </a:gridCol>
                <a:gridCol w="2271713">
                  <a:extLst>
                    <a:ext uri="{9D8B030D-6E8A-4147-A177-3AD203B41FA5}">
                      <a16:colId xmlns:a16="http://schemas.microsoft.com/office/drawing/2014/main" val="1091174912"/>
                    </a:ext>
                  </a:extLst>
                </a:gridCol>
                <a:gridCol w="1057275">
                  <a:extLst>
                    <a:ext uri="{9D8B030D-6E8A-4147-A177-3AD203B41FA5}">
                      <a16:colId xmlns:a16="http://schemas.microsoft.com/office/drawing/2014/main" val="106506872"/>
                    </a:ext>
                  </a:extLst>
                </a:gridCol>
                <a:gridCol w="2343150">
                  <a:extLst>
                    <a:ext uri="{9D8B030D-6E8A-4147-A177-3AD203B41FA5}">
                      <a16:colId xmlns:a16="http://schemas.microsoft.com/office/drawing/2014/main" val="2932409835"/>
                    </a:ext>
                  </a:extLst>
                </a:gridCol>
              </a:tblGrid>
              <a:tr h="34818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900" u="none" strike="noStrike" dirty="0">
                          <a:effectLst/>
                          <a:latin typeface="ＭＳ Ｐゴシック" panose="020B0600070205080204" pitchFamily="50" charset="-128"/>
                        </a:rPr>
                        <a:t>　</a:t>
                      </a:r>
                      <a:endParaRPr lang="ko-KR" alt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9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朝鮮人</a:t>
                      </a:r>
                      <a:r>
                        <a:rPr lang="en-US" altLang="ko-KR" sz="19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(349</a:t>
                      </a:r>
                      <a:r>
                        <a:rPr lang="ja-JP" altLang="en-US" sz="19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人</a:t>
                      </a:r>
                      <a:r>
                        <a:rPr lang="en-US" altLang="ko-KR" sz="19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)</a:t>
                      </a:r>
                      <a:endParaRPr lang="ko-KR" alt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9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日本人</a:t>
                      </a:r>
                      <a:r>
                        <a:rPr lang="en-US" altLang="ko-KR" sz="19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(137</a:t>
                      </a:r>
                      <a:r>
                        <a:rPr lang="ja-JP" altLang="en-US" sz="19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人</a:t>
                      </a:r>
                      <a:r>
                        <a:rPr lang="en-US" altLang="ko-KR" sz="19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)</a:t>
                      </a:r>
                      <a:endParaRPr lang="ko-KR" alt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0836445"/>
                  </a:ext>
                </a:extLst>
              </a:tr>
              <a:tr h="39196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9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該当者</a:t>
                      </a:r>
                      <a:endParaRPr lang="ko-KR" alt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9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</a:t>
                      </a:r>
                      <a:r>
                        <a:rPr lang="ja-JP" altLang="en-US" sz="19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人当たり平均金額</a:t>
                      </a:r>
                      <a:endParaRPr lang="ko-KR" alt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9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該当者</a:t>
                      </a:r>
                      <a:endParaRPr lang="ko-KR" alt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9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</a:t>
                      </a:r>
                      <a:r>
                        <a:rPr lang="ja-JP" altLang="en-US" sz="19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人当たり平均金額</a:t>
                      </a:r>
                      <a:endParaRPr lang="ko-KR" alt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23579063"/>
                  </a:ext>
                </a:extLst>
              </a:tr>
              <a:tr h="39196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9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7</a:t>
                      </a:r>
                      <a:r>
                        <a:rPr lang="ja-JP" altLang="en-US" sz="19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種貯金</a:t>
                      </a:r>
                      <a:r>
                        <a:rPr lang="en-US" altLang="ko-KR" sz="19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(</a:t>
                      </a:r>
                      <a:r>
                        <a:rPr lang="ja-JP" altLang="en-US" sz="19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控除</a:t>
                      </a:r>
                      <a:r>
                        <a:rPr lang="en-US" altLang="ko-KR" sz="19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)</a:t>
                      </a:r>
                      <a:endParaRPr lang="en-US" altLang="ko-KR" sz="19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900" u="none" strike="noStrike" dirty="0">
                          <a:effectLst/>
                          <a:highlight>
                            <a:srgbClr val="FFFF00"/>
                          </a:highlight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349</a:t>
                      </a:r>
                      <a:endParaRPr lang="en-US" altLang="ko-KR" sz="19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900" u="none" strike="noStrike" dirty="0">
                          <a:effectLst/>
                          <a:highlight>
                            <a:srgbClr val="FFFF00"/>
                          </a:highlight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28.13</a:t>
                      </a:r>
                      <a:endParaRPr lang="en-US" altLang="ko-KR" sz="19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900" u="none" strike="noStrike" dirty="0">
                          <a:effectLst/>
                          <a:highlight>
                            <a:srgbClr val="FFFF00"/>
                          </a:highlight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137</a:t>
                      </a:r>
                      <a:endParaRPr lang="en-US" altLang="ko-KR" sz="19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900" u="none" strike="noStrike" dirty="0">
                          <a:effectLst/>
                          <a:highlight>
                            <a:srgbClr val="FFFF00"/>
                          </a:highlight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36.85</a:t>
                      </a:r>
                      <a:endParaRPr lang="en-US" altLang="ko-KR" sz="19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42668238"/>
                  </a:ext>
                </a:extLst>
              </a:tr>
              <a:tr h="391961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9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退職積立金</a:t>
                      </a:r>
                      <a:endParaRPr lang="ko-KR" alt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9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304</a:t>
                      </a:r>
                      <a:endParaRPr lang="en-US" altLang="ko-KR" sz="19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9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1.55</a:t>
                      </a:r>
                      <a:endParaRPr lang="en-US" altLang="ko-KR" sz="19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9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131</a:t>
                      </a:r>
                      <a:endParaRPr lang="en-US" altLang="ko-KR" sz="19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9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2.06</a:t>
                      </a:r>
                      <a:endParaRPr lang="en-US" altLang="ko-KR" sz="19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00049969"/>
                  </a:ext>
                </a:extLst>
              </a:tr>
              <a:tr h="391961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9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健康保険料</a:t>
                      </a:r>
                      <a:endParaRPr lang="ko-KR" alt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9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317</a:t>
                      </a:r>
                      <a:endParaRPr lang="en-US" altLang="ko-KR" sz="19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9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1.96</a:t>
                      </a:r>
                      <a:endParaRPr lang="en-US" altLang="ko-KR" sz="19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9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134</a:t>
                      </a:r>
                      <a:endParaRPr lang="en-US" altLang="ko-KR" sz="19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9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2.56</a:t>
                      </a:r>
                      <a:endParaRPr lang="en-US" altLang="ko-KR" sz="19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42094915"/>
                  </a:ext>
                </a:extLst>
              </a:tr>
              <a:tr h="391961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9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年金保険料</a:t>
                      </a:r>
                      <a:endParaRPr lang="ko-KR" alt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9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314</a:t>
                      </a:r>
                      <a:endParaRPr lang="en-US" altLang="ko-KR" sz="19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9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3.13</a:t>
                      </a:r>
                      <a:endParaRPr lang="en-US" altLang="ko-KR" sz="19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9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130</a:t>
                      </a:r>
                      <a:endParaRPr lang="en-US" altLang="ko-KR" sz="19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9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4.09</a:t>
                      </a:r>
                      <a:endParaRPr lang="en-US" altLang="ko-KR" sz="19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80753837"/>
                  </a:ext>
                </a:extLst>
              </a:tr>
              <a:tr h="29324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住民税</a:t>
                      </a:r>
                      <a:endParaRPr lang="ko-KR" alt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9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325</a:t>
                      </a:r>
                      <a:endParaRPr lang="en-US" altLang="ko-KR" sz="19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9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0.40</a:t>
                      </a:r>
                      <a:endParaRPr lang="en-US" altLang="ko-KR" sz="19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9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129</a:t>
                      </a:r>
                      <a:endParaRPr lang="en-US" altLang="ko-KR" sz="19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9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0.42</a:t>
                      </a:r>
                      <a:endParaRPr lang="en-US" altLang="ko-KR" sz="19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77060336"/>
                  </a:ext>
                </a:extLst>
              </a:tr>
              <a:tr h="29324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9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所得税</a:t>
                      </a:r>
                      <a:endParaRPr lang="ko-KR" alt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9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295</a:t>
                      </a:r>
                      <a:endParaRPr lang="en-US" altLang="ko-KR" sz="19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9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13.95</a:t>
                      </a:r>
                      <a:endParaRPr lang="en-US" altLang="ko-KR" sz="19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9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116</a:t>
                      </a:r>
                      <a:endParaRPr lang="en-US" altLang="ko-KR" sz="19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9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14.93</a:t>
                      </a:r>
                      <a:endParaRPr lang="en-US" altLang="ko-KR" sz="19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83594963"/>
                  </a:ext>
                </a:extLst>
              </a:tr>
              <a:tr h="29324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住宅代</a:t>
                      </a:r>
                      <a:endParaRPr lang="ko-KR" alt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9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53</a:t>
                      </a:r>
                      <a:endParaRPr lang="en-US" altLang="ko-KR" sz="19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9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1.00</a:t>
                      </a:r>
                      <a:endParaRPr lang="en-US" altLang="ko-KR" sz="19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9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114</a:t>
                      </a:r>
                      <a:endParaRPr lang="en-US" altLang="ko-KR" sz="19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9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1.04</a:t>
                      </a:r>
                      <a:endParaRPr lang="en-US" altLang="ko-KR" sz="19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69971060"/>
                  </a:ext>
                </a:extLst>
              </a:tr>
              <a:tr h="391961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9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安全灯　使用料</a:t>
                      </a:r>
                      <a:endParaRPr lang="ko-KR" alt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9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336</a:t>
                      </a:r>
                      <a:endParaRPr lang="en-US" altLang="ko-KR" sz="19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9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1.13</a:t>
                      </a:r>
                      <a:endParaRPr lang="en-US" altLang="ko-KR" sz="19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9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137</a:t>
                      </a:r>
                      <a:endParaRPr lang="en-US" altLang="ko-KR" sz="19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9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1.24</a:t>
                      </a:r>
                      <a:endParaRPr lang="en-US" altLang="ko-KR" sz="19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67662354"/>
                  </a:ext>
                </a:extLst>
              </a:tr>
              <a:tr h="29324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900" u="none" strike="noStrike" dirty="0">
                          <a:effectLst/>
                          <a:latin typeface="ＭＳ Ｐゴシック" panose="020B0600070205080204" pitchFamily="50" charset="-128"/>
                        </a:rPr>
                        <a:t>産報会費</a:t>
                      </a:r>
                      <a:endParaRPr lang="ko-KR" alt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9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329</a:t>
                      </a:r>
                      <a:endParaRPr lang="en-US" altLang="ko-KR" sz="19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9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0.20</a:t>
                      </a:r>
                      <a:endParaRPr lang="en-US" altLang="ko-KR" sz="19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9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136</a:t>
                      </a:r>
                      <a:endParaRPr lang="en-US" altLang="ko-KR" sz="19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9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0.20</a:t>
                      </a:r>
                      <a:endParaRPr lang="en-US" altLang="ko-KR" sz="19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82907206"/>
                  </a:ext>
                </a:extLst>
              </a:tr>
              <a:tr h="29324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900" u="none" strike="noStrike" dirty="0">
                          <a:effectLst/>
                          <a:latin typeface="ＭＳ Ｐゴシック" panose="020B0600070205080204" pitchFamily="50" charset="-128"/>
                        </a:rPr>
                        <a:t>分会費</a:t>
                      </a:r>
                      <a:endParaRPr lang="ko-KR" alt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9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8</a:t>
                      </a:r>
                      <a:endParaRPr lang="en-US" altLang="ko-KR" sz="19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9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1.00</a:t>
                      </a:r>
                      <a:endParaRPr lang="en-US" altLang="ko-KR" sz="19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9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62</a:t>
                      </a:r>
                      <a:endParaRPr lang="en-US" altLang="ko-KR" sz="19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9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1.00</a:t>
                      </a:r>
                      <a:endParaRPr lang="en-US" altLang="ko-KR" sz="19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29536154"/>
                  </a:ext>
                </a:extLst>
              </a:tr>
              <a:tr h="29324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9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食費</a:t>
                      </a:r>
                      <a:endParaRPr lang="ko-KR" alt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9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262</a:t>
                      </a:r>
                      <a:endParaRPr lang="en-US" altLang="ko-KR" sz="19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9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14.95</a:t>
                      </a:r>
                      <a:endParaRPr lang="en-US" altLang="ko-KR" sz="19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9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</a:t>
                      </a:r>
                      <a:endParaRPr lang="en-US" altLang="ko-KR" sz="19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9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14.30</a:t>
                      </a:r>
                      <a:endParaRPr lang="en-US" altLang="ko-KR" sz="19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19934450"/>
                  </a:ext>
                </a:extLst>
              </a:tr>
              <a:tr h="356192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900" u="none" strike="noStrike" dirty="0">
                          <a:effectLst/>
                          <a:latin typeface="ＭＳ Ｐゴシック" panose="020B0600070205080204" pitchFamily="50" charset="-128"/>
                        </a:rPr>
                        <a:t>有付金</a:t>
                      </a:r>
                      <a:endParaRPr lang="ko-KR" alt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9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162</a:t>
                      </a:r>
                      <a:endParaRPr lang="en-US" altLang="ko-KR" sz="19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9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10.07</a:t>
                      </a:r>
                      <a:endParaRPr lang="en-US" altLang="ko-KR" sz="19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9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</a:t>
                      </a:r>
                      <a:endParaRPr lang="en-US" altLang="ko-KR" sz="19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9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10.00</a:t>
                      </a:r>
                      <a:endParaRPr lang="en-US" altLang="ko-KR" sz="19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49118545"/>
                  </a:ext>
                </a:extLst>
              </a:tr>
              <a:tr h="29324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900" u="none" strike="noStrike" dirty="0">
                          <a:effectLst/>
                          <a:latin typeface="ＭＳ Ｐゴシック" panose="020B0600070205080204" pitchFamily="50" charset="-128"/>
                        </a:rPr>
                        <a:t>貸付金</a:t>
                      </a:r>
                      <a:endParaRPr lang="ko-KR" altLang="en-US" sz="19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0000"/>
                        </a:highlight>
                        <a:latin typeface="ＭＳ Ｐゴシック" panose="020B0600070205080204" pitchFamily="50" charset="-128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900" u="none" strike="noStrike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</a:t>
                      </a:r>
                      <a:endParaRPr lang="en-US" altLang="ko-KR" sz="1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9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13.00</a:t>
                      </a:r>
                      <a:endParaRPr lang="en-US" altLang="ko-KR" sz="19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9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</a:t>
                      </a:r>
                      <a:endParaRPr lang="en-US" altLang="ko-KR" sz="19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9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7.50</a:t>
                      </a:r>
                      <a:endParaRPr lang="en-US" altLang="ko-KR" sz="19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33939941"/>
                  </a:ext>
                </a:extLst>
              </a:tr>
              <a:tr h="391961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9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寝具貸与料</a:t>
                      </a:r>
                      <a:endParaRPr lang="ko-KR" alt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900" u="none" strike="noStrike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11</a:t>
                      </a:r>
                      <a:endParaRPr lang="en-US" altLang="ko-KR" sz="1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9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4.86</a:t>
                      </a:r>
                      <a:endParaRPr lang="en-US" altLang="ko-KR" sz="19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9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</a:t>
                      </a:r>
                      <a:endParaRPr lang="en-US" altLang="ko-KR" sz="19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9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4.50</a:t>
                      </a:r>
                      <a:endParaRPr lang="en-US" altLang="ko-KR" sz="19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9425993"/>
                  </a:ext>
                </a:extLst>
              </a:tr>
              <a:tr h="391961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900" u="none" strike="noStrike" dirty="0">
                          <a:effectLst/>
                          <a:highlight>
                            <a:srgbClr val="FFFF00"/>
                          </a:highlight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仮払金償還</a:t>
                      </a:r>
                      <a:endParaRPr lang="ko-KR" altLang="en-US" sz="19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ＭＳ Ｐゴシック" panose="020B0600070205080204" pitchFamily="50" charset="-128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900" u="none" strike="noStrike">
                          <a:effectLst/>
                          <a:highlight>
                            <a:srgbClr val="FFFF00"/>
                          </a:highlight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271</a:t>
                      </a:r>
                      <a:endParaRPr lang="en-US" altLang="ko-KR" sz="19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900" u="none" strike="noStrike" dirty="0">
                          <a:effectLst/>
                          <a:highlight>
                            <a:srgbClr val="FFFF00"/>
                          </a:highlight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12.36</a:t>
                      </a:r>
                      <a:endParaRPr lang="en-US" altLang="ko-KR" sz="19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900" u="none" strike="noStrike" dirty="0">
                          <a:effectLst/>
                          <a:highlight>
                            <a:srgbClr val="FFFF00"/>
                          </a:highlight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67</a:t>
                      </a:r>
                      <a:endParaRPr lang="en-US" altLang="ko-KR" sz="19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900" u="none" strike="noStrike" dirty="0">
                          <a:effectLst/>
                          <a:highlight>
                            <a:srgbClr val="FFFF00"/>
                          </a:highlight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0.55</a:t>
                      </a:r>
                      <a:endParaRPr lang="en-US" altLang="ko-KR" sz="19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917085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34263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BF4217D2-4F14-18DC-2742-D196235DBC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>
                <a:latin typeface="MS UI Gothic" panose="020B0600070205080204" pitchFamily="34" charset="-128"/>
                <a:ea typeface="MS UI Gothic" panose="020B0600070205080204" pitchFamily="34" charset="-128"/>
              </a:rPr>
              <a:t>9. </a:t>
            </a:r>
            <a:r>
              <a:rPr lang="ja-JP" alt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家族 </a:t>
            </a:r>
            <a:r>
              <a:rPr lang="ko-KR" alt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초청</a:t>
            </a:r>
            <a:endParaRPr lang="ko-KR" altLang="en-US" dirty="0">
              <a:highlight>
                <a:srgbClr val="FF0000"/>
              </a:highlight>
              <a:latin typeface="MS UI Gothic" panose="020B0600070205080204" pitchFamily="34" charset="-128"/>
            </a:endParaRPr>
          </a:p>
        </p:txBody>
      </p:sp>
      <p:sp>
        <p:nvSpPr>
          <p:cNvPr id="5" name="부제목 4">
            <a:extLst>
              <a:ext uri="{FF2B5EF4-FFF2-40B4-BE49-F238E27FC236}">
                <a16:creationId xmlns:a16="http://schemas.microsoft.com/office/drawing/2014/main" id="{847EE586-9E60-E5CD-67D3-1DBA4E3645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42030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770B129-EDD7-442B-AA4D-CE0A2AE5A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44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ja-JP" altLang="en-US" sz="5400" kern="0" spc="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家族</a:t>
            </a:r>
            <a:r>
              <a:rPr lang="en-US" altLang="ko-KR" sz="5400" kern="0" spc="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: </a:t>
            </a:r>
            <a:r>
              <a:rPr lang="ja-JP" altLang="en-US" sz="5400" kern="0" spc="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労働科学研究所</a:t>
            </a:r>
            <a:r>
              <a:rPr lang="en-US" altLang="ko-KR" sz="5400" kern="0" spc="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(1943a)</a:t>
            </a:r>
            <a:r>
              <a:rPr lang="en-US" altLang="ko-KR" sz="54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</a:t>
            </a:r>
            <a:endParaRPr lang="ko-KR" altLang="en-US" sz="11500" dirty="0"/>
          </a:p>
        </p:txBody>
      </p:sp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C561135C-C803-40DF-8795-B21BAA37A2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2756122"/>
              </p:ext>
            </p:extLst>
          </p:nvPr>
        </p:nvGraphicFramePr>
        <p:xfrm>
          <a:off x="356381" y="1308297"/>
          <a:ext cx="11479238" cy="5365289"/>
        </p:xfrm>
        <a:graphic>
          <a:graphicData uri="http://schemas.openxmlformats.org/drawingml/2006/table">
            <a:tbl>
              <a:tblPr/>
              <a:tblGrid>
                <a:gridCol w="2156547">
                  <a:extLst>
                    <a:ext uri="{9D8B030D-6E8A-4147-A177-3AD203B41FA5}">
                      <a16:colId xmlns:a16="http://schemas.microsoft.com/office/drawing/2014/main" val="2757583259"/>
                    </a:ext>
                  </a:extLst>
                </a:gridCol>
                <a:gridCol w="2156547">
                  <a:extLst>
                    <a:ext uri="{9D8B030D-6E8A-4147-A177-3AD203B41FA5}">
                      <a16:colId xmlns:a16="http://schemas.microsoft.com/office/drawing/2014/main" val="2456465610"/>
                    </a:ext>
                  </a:extLst>
                </a:gridCol>
                <a:gridCol w="1791536">
                  <a:extLst>
                    <a:ext uri="{9D8B030D-6E8A-4147-A177-3AD203B41FA5}">
                      <a16:colId xmlns:a16="http://schemas.microsoft.com/office/drawing/2014/main" val="3261313071"/>
                    </a:ext>
                  </a:extLst>
                </a:gridCol>
                <a:gridCol w="1791536">
                  <a:extLst>
                    <a:ext uri="{9D8B030D-6E8A-4147-A177-3AD203B41FA5}">
                      <a16:colId xmlns:a16="http://schemas.microsoft.com/office/drawing/2014/main" val="3642620889"/>
                    </a:ext>
                  </a:extLst>
                </a:gridCol>
                <a:gridCol w="1791536">
                  <a:extLst>
                    <a:ext uri="{9D8B030D-6E8A-4147-A177-3AD203B41FA5}">
                      <a16:colId xmlns:a16="http://schemas.microsoft.com/office/drawing/2014/main" val="3791409188"/>
                    </a:ext>
                  </a:extLst>
                </a:gridCol>
                <a:gridCol w="1791536">
                  <a:extLst>
                    <a:ext uri="{9D8B030D-6E8A-4147-A177-3AD203B41FA5}">
                      <a16:colId xmlns:a16="http://schemas.microsoft.com/office/drawing/2014/main" val="615459177"/>
                    </a:ext>
                  </a:extLst>
                </a:gridCol>
              </a:tblGrid>
              <a:tr h="470828">
                <a:tc rowSpan="2"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　</a:t>
                      </a:r>
                      <a:endParaRPr lang="ko-KR" altLang="en-US" sz="28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8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人数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8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構成比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(%)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6181592"/>
                  </a:ext>
                </a:extLst>
              </a:tr>
              <a:tr h="597565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24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一般</a:t>
                      </a:r>
                      <a:endParaRPr lang="ko-KR" altLang="en-US" sz="28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24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家族移住者</a:t>
                      </a:r>
                      <a:endParaRPr lang="ko-KR" altLang="en-US" sz="28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24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一般</a:t>
                      </a:r>
                      <a:endParaRPr lang="ko-KR" altLang="en-US" sz="28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24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家族移住者</a:t>
                      </a:r>
                      <a:endParaRPr lang="ko-KR" altLang="en-US" sz="28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1722146"/>
                  </a:ext>
                </a:extLst>
              </a:tr>
              <a:tr h="599775">
                <a:tc rowSpan="5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24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事故</a:t>
                      </a:r>
                      <a:endParaRPr lang="ko-KR" altLang="en-US" sz="28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逃亡</a:t>
                      </a:r>
                      <a:endParaRPr lang="ko-KR" altLang="en-US" sz="28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706</a:t>
                      </a:r>
                      <a:endParaRPr lang="en-US" sz="28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32 </a:t>
                      </a:r>
                      <a:endParaRPr lang="en-US" sz="28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57.6</a:t>
                      </a:r>
                      <a:r>
                        <a:rPr lang="en-US" sz="24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 </a:t>
                      </a:r>
                      <a:endParaRPr lang="en-US" sz="28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13.0</a:t>
                      </a:r>
                      <a:r>
                        <a:rPr lang="en-US" sz="24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 </a:t>
                      </a:r>
                      <a:endParaRPr lang="en-US" sz="28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9603038"/>
                  </a:ext>
                </a:extLst>
              </a:tr>
              <a:tr h="5997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24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帰鮮後、未帰</a:t>
                      </a:r>
                      <a:endParaRPr lang="ko-KR" altLang="en-US" sz="28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57</a:t>
                      </a:r>
                      <a:endParaRPr lang="en-US" sz="28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6 </a:t>
                      </a:r>
                      <a:endParaRPr lang="en-US" sz="28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4.7 </a:t>
                      </a:r>
                      <a:endParaRPr lang="en-US" sz="28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2.4 </a:t>
                      </a:r>
                      <a:endParaRPr lang="en-US" sz="28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8297011"/>
                  </a:ext>
                </a:extLst>
              </a:tr>
              <a:tr h="5997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24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不適格解雇</a:t>
                      </a:r>
                      <a:endParaRPr lang="ko-KR" altLang="en-US" sz="28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32 </a:t>
                      </a:r>
                      <a:endParaRPr lang="en-US" sz="28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0 </a:t>
                      </a:r>
                      <a:endParaRPr lang="en-US" sz="28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2.6 </a:t>
                      </a:r>
                      <a:endParaRPr lang="en-US" sz="28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0.0 </a:t>
                      </a:r>
                      <a:endParaRPr lang="en-US" sz="28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1568215"/>
                  </a:ext>
                </a:extLst>
              </a:tr>
              <a:tr h="5997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24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その他の事故</a:t>
                      </a:r>
                      <a:endParaRPr lang="ko-KR" altLang="en-US" sz="28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88 </a:t>
                      </a:r>
                      <a:endParaRPr lang="en-US" sz="28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7 </a:t>
                      </a:r>
                      <a:endParaRPr lang="en-US" sz="28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7.2 </a:t>
                      </a:r>
                      <a:endParaRPr lang="en-US" sz="28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2.8 </a:t>
                      </a:r>
                      <a:endParaRPr lang="en-US" sz="28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5543743"/>
                  </a:ext>
                </a:extLst>
              </a:tr>
              <a:tr h="5997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24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小計</a:t>
                      </a:r>
                      <a:endParaRPr lang="ko-KR" altLang="en-US" sz="28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883 </a:t>
                      </a:r>
                      <a:endParaRPr lang="en-US" sz="28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45 </a:t>
                      </a:r>
                      <a:endParaRPr lang="en-US" sz="28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72.1 </a:t>
                      </a:r>
                      <a:endParaRPr lang="en-US" sz="28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18.3 </a:t>
                      </a:r>
                      <a:endParaRPr lang="en-US" sz="28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7093216"/>
                  </a:ext>
                </a:extLst>
              </a:tr>
              <a:tr h="696959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2800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</a:rPr>
                        <a:t>無事故</a:t>
                      </a:r>
                      <a:endParaRPr lang="ko-KR" altLang="en-US" sz="28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342 </a:t>
                      </a:r>
                      <a:endParaRPr lang="en-US" sz="28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201 </a:t>
                      </a:r>
                      <a:endParaRPr lang="en-US" sz="28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27.9</a:t>
                      </a:r>
                      <a:r>
                        <a:rPr lang="en-US" sz="24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 </a:t>
                      </a:r>
                      <a:endParaRPr lang="en-US" sz="28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81.7</a:t>
                      </a:r>
                      <a:r>
                        <a:rPr lang="en-US" sz="24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 </a:t>
                      </a:r>
                      <a:endParaRPr lang="en-US" sz="28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844900"/>
                  </a:ext>
                </a:extLst>
              </a:tr>
              <a:tr h="599775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24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総数</a:t>
                      </a:r>
                      <a:endParaRPr lang="ko-KR" altLang="en-US" sz="28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1,225 </a:t>
                      </a:r>
                      <a:endParaRPr lang="en-US" sz="28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246 </a:t>
                      </a:r>
                      <a:endParaRPr lang="en-US" sz="28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100.0 </a:t>
                      </a:r>
                      <a:endParaRPr lang="en-US" sz="28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 dirty="0">
                          <a:solidFill>
                            <a:srgbClr val="000000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</a:rPr>
                        <a:t>100.0 </a:t>
                      </a:r>
                      <a:endParaRPr lang="en-US" sz="28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9284239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67C729FA-3876-43D2-A05E-099E2A1C2B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590161" y="13175"/>
            <a:ext cx="182469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2400"/>
          </a:p>
        </p:txBody>
      </p:sp>
    </p:spTree>
    <p:extLst>
      <p:ext uri="{BB962C8B-B14F-4D97-AF65-F5344CB8AC3E}">
        <p14:creationId xmlns:p14="http://schemas.microsoft.com/office/powerpoint/2010/main" val="833955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B133E2-5D4D-4F2F-8FE8-11F2001D6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365125"/>
            <a:ext cx="11633200" cy="2168525"/>
          </a:xfrm>
        </p:spPr>
        <p:txBody>
          <a:bodyPr>
            <a:normAutofit/>
          </a:bodyPr>
          <a:lstStyle/>
          <a:p>
            <a:pPr algn="ctr"/>
            <a:r>
              <a:rPr lang="ja-JP" altLang="en-US" sz="53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佐渡鉱山朝鮮人 動員</a:t>
            </a:r>
            <a:r>
              <a:rPr lang="ko-KR" altLang="en-US" sz="53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과</a:t>
            </a:r>
            <a:r>
              <a:rPr lang="ko-KR" altLang="en-US" sz="5300" dirty="0"/>
              <a:t> </a:t>
            </a:r>
            <a:r>
              <a:rPr lang="ja-JP" altLang="en-U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現在 </a:t>
            </a:r>
            <a:r>
              <a:rPr lang="ko-KR" altLang="en-U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인원</a:t>
            </a:r>
            <a:br>
              <a:rPr lang="en-US" altLang="ko-KR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徴用</a:t>
            </a:r>
            <a:r>
              <a:rPr lang="ko-KR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은 </a:t>
            </a:r>
            <a:r>
              <a:rPr lang="en-US" altLang="ko-KR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400~500, 3/1~1/4</a:t>
            </a:r>
            <a:r>
              <a:rPr lang="ko-KR" altLang="en-US" sz="3600" dirty="0">
                <a:latin typeface="ＭＳ Ｐゴシック" panose="020B0600070205080204" pitchFamily="50" charset="-128"/>
              </a:rPr>
              <a:t> </a:t>
            </a: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程度</a:t>
            </a:r>
            <a:endParaRPr lang="ko-KR" altLang="en-US" sz="3600" dirty="0">
              <a:latin typeface="ＭＳ Ｐゴシック" panose="020B0600070205080204" pitchFamily="50" charset="-128"/>
            </a:endParaRPr>
          </a:p>
        </p:txBody>
      </p:sp>
      <p:graphicFrame>
        <p:nvGraphicFramePr>
          <p:cNvPr id="7" name="내용 개체 틀 6">
            <a:extLst>
              <a:ext uri="{FF2B5EF4-FFF2-40B4-BE49-F238E27FC236}">
                <a16:creationId xmlns:a16="http://schemas.microsoft.com/office/drawing/2014/main" id="{8ADB376B-54C5-4065-B7A3-98862DFB9C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2210012"/>
              </p:ext>
            </p:extLst>
          </p:nvPr>
        </p:nvGraphicFramePr>
        <p:xfrm>
          <a:off x="838200" y="2720975"/>
          <a:ext cx="10515600" cy="3771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222279490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31558861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810118459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4294235607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4050670437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4103779112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719007862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878291550"/>
                    </a:ext>
                  </a:extLst>
                </a:gridCol>
              </a:tblGrid>
              <a:tr h="104775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3200" u="none" strike="noStrike" dirty="0">
                          <a:effectLst/>
                        </a:rPr>
                        <a:t>　</a:t>
                      </a:r>
                      <a:endParaRPr lang="ko-KR" alt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3200" u="none" strike="noStrike" dirty="0">
                          <a:effectLst/>
                        </a:rPr>
                        <a:t>1940</a:t>
                      </a:r>
                      <a:endParaRPr lang="en-US" altLang="ko-KR" sz="3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3200" u="none" strike="noStrike" dirty="0">
                          <a:effectLst/>
                        </a:rPr>
                        <a:t>1941</a:t>
                      </a:r>
                      <a:endParaRPr lang="en-US" altLang="ko-KR" sz="3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3200" u="none" strike="noStrike" dirty="0">
                          <a:effectLst/>
                        </a:rPr>
                        <a:t>1942</a:t>
                      </a:r>
                      <a:endParaRPr lang="en-US" altLang="ko-KR" sz="3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3200" u="none" strike="noStrike" dirty="0">
                          <a:effectLst/>
                        </a:rPr>
                        <a:t>1943</a:t>
                      </a:r>
                      <a:endParaRPr lang="en-US" altLang="ko-KR" sz="3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3200" u="none" strike="noStrike" dirty="0">
                          <a:effectLst/>
                        </a:rPr>
                        <a:t>1944</a:t>
                      </a:r>
                      <a:endParaRPr lang="en-US" altLang="ko-KR" sz="3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3200" u="none" strike="noStrike" dirty="0">
                          <a:effectLst/>
                        </a:rPr>
                        <a:t>1945 </a:t>
                      </a:r>
                      <a:endParaRPr lang="en-US" altLang="ko-KR" sz="3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3200" u="none" strike="noStrike" dirty="0">
                          <a:effectLst/>
                        </a:rPr>
                        <a:t>計</a:t>
                      </a:r>
                      <a:endParaRPr lang="ko-KR" alt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28906788"/>
                  </a:ext>
                </a:extLst>
              </a:tr>
              <a:tr h="104775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32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動員</a:t>
                      </a:r>
                      <a:br>
                        <a:rPr lang="en-US" altLang="ja-JP" sz="32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</a:br>
                      <a:r>
                        <a:rPr lang="ja-JP" altLang="en-US" sz="32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人数</a:t>
                      </a:r>
                      <a:endParaRPr lang="ko-KR" alt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3200" u="none" strike="noStrike" dirty="0">
                          <a:effectLst/>
                        </a:rPr>
                        <a:t>646</a:t>
                      </a:r>
                      <a:endParaRPr lang="en-US" altLang="ko-KR" sz="3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3200" u="none" strike="noStrike" dirty="0">
                          <a:effectLst/>
                        </a:rPr>
                        <a:t>280</a:t>
                      </a:r>
                      <a:endParaRPr lang="en-US" altLang="ko-KR" sz="3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3200" u="none" strike="noStrike" dirty="0">
                          <a:effectLst/>
                        </a:rPr>
                        <a:t>79</a:t>
                      </a:r>
                      <a:endParaRPr lang="en-US" altLang="ko-KR" sz="3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3200" u="none" strike="noStrike" dirty="0">
                          <a:effectLst/>
                        </a:rPr>
                        <a:t>0</a:t>
                      </a:r>
                      <a:endParaRPr lang="en-US" altLang="ko-KR" sz="3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3200" u="none" strike="noStrike">
                          <a:effectLst/>
                        </a:rPr>
                        <a:t>263</a:t>
                      </a:r>
                      <a:endParaRPr lang="en-US" altLang="ko-KR" sz="3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3200" u="none" strike="noStrike">
                          <a:effectLst/>
                        </a:rPr>
                        <a:t>251</a:t>
                      </a:r>
                      <a:endParaRPr lang="en-US" altLang="ko-KR" sz="3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3200" u="none" strike="noStrike">
                          <a:effectLst/>
                        </a:rPr>
                        <a:t>1,519 </a:t>
                      </a:r>
                      <a:endParaRPr lang="en-US" altLang="ko-KR" sz="32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72884345"/>
                  </a:ext>
                </a:extLst>
              </a:tr>
              <a:tr h="1676400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3200" u="none" strike="noStrike" dirty="0">
                          <a:effectLst/>
                        </a:rPr>
                        <a:t>現在人数</a:t>
                      </a:r>
                      <a:endParaRPr lang="ko-KR" alt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3200" u="none" strike="noStrike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約</a:t>
                      </a:r>
                      <a:r>
                        <a:rPr lang="ko-KR" altLang="en-US" sz="3200" u="none" strike="noStrike" dirty="0">
                          <a:effectLst/>
                        </a:rPr>
                        <a:t> </a:t>
                      </a:r>
                      <a:r>
                        <a:rPr lang="en-US" altLang="ko-KR" sz="3200" u="none" strike="noStrike" dirty="0">
                          <a:effectLst/>
                        </a:rPr>
                        <a:t>600</a:t>
                      </a:r>
                      <a:endParaRPr lang="en-US" altLang="ko-KR" sz="3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3200" u="none" strike="noStrike" dirty="0">
                          <a:effectLst/>
                        </a:rPr>
                        <a:t>-</a:t>
                      </a:r>
                      <a:endParaRPr lang="en-US" altLang="ko-KR" sz="3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3200" u="none" strike="noStrike" dirty="0">
                          <a:effectLst/>
                        </a:rPr>
                        <a:t>584</a:t>
                      </a:r>
                      <a:endParaRPr lang="en-US" altLang="ko-KR" sz="3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3200" u="none" strike="noStrike" dirty="0">
                          <a:effectLst/>
                        </a:rPr>
                        <a:t>-</a:t>
                      </a:r>
                      <a:endParaRPr lang="en-US" altLang="ko-KR" sz="3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3200" u="none" strike="noStrike" dirty="0">
                          <a:effectLst/>
                        </a:rPr>
                        <a:t>682</a:t>
                      </a:r>
                      <a:endParaRPr lang="en-US" altLang="ko-KR" sz="3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3200" u="none" strike="noStrike" dirty="0">
                          <a:effectLst/>
                        </a:rPr>
                        <a:t>-</a:t>
                      </a:r>
                      <a:endParaRPr lang="en-US" altLang="ko-KR" sz="32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530971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43233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AC90D8C-200C-45FC-8E3F-3F9727A4E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佐渡鉱山</a:t>
            </a:r>
            <a:r>
              <a:rPr lang="en-US" altLang="ja-JP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, </a:t>
            </a:r>
            <a:r>
              <a:rPr lang="ja-JP" altLang="en-US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努力</a:t>
            </a:r>
            <a:r>
              <a:rPr lang="ko-KR" altLang="en-US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과 </a:t>
            </a:r>
            <a:r>
              <a:rPr lang="ja-JP" altLang="en-US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成果</a:t>
            </a:r>
            <a:endParaRPr lang="ko-KR" altLang="en-US" dirty="0">
              <a:latin typeface="ＭＳ Ｐゴシック" panose="020B0600070205080204" pitchFamily="50" charset="-128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D63F505-C683-4237-90CE-57FD7E73A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4905"/>
            <a:ext cx="10515600" cy="5057970"/>
          </a:xfrm>
        </p:spPr>
        <p:txBody>
          <a:bodyPr>
            <a:normAutofit fontScale="77500" lnSpcReduction="20000"/>
          </a:bodyPr>
          <a:lstStyle/>
          <a:p>
            <a:pPr marL="0" indent="0" algn="just" fontAlgn="base">
              <a:lnSpc>
                <a:spcPct val="160000"/>
              </a:lnSpc>
              <a:spcBef>
                <a:spcPts val="0"/>
              </a:spcBef>
              <a:buNone/>
            </a:pPr>
            <a:r>
              <a:rPr lang="en-US" altLang="ja-JP" sz="3100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3100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3100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1941, </a:t>
            </a:r>
            <a:r>
              <a:rPr lang="ja-JP" altLang="en-US" sz="3100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約 </a:t>
            </a:r>
            <a:r>
              <a:rPr lang="en-US" altLang="ja-JP" sz="3100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600</a:t>
            </a:r>
            <a:r>
              <a:rPr lang="ja-JP" altLang="en-US" sz="3100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人 中 </a:t>
            </a:r>
            <a:r>
              <a:rPr lang="en-US" altLang="ja-JP" sz="3100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50</a:t>
            </a:r>
            <a:r>
              <a:rPr lang="ja-JP" altLang="en-US" sz="3100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人</a:t>
            </a:r>
            <a:r>
              <a:rPr lang="en-US" altLang="ja-JP" sz="3100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, 8%.</a:t>
            </a:r>
          </a:p>
          <a:p>
            <a:pPr marL="0" indent="0" algn="just" fontAlgn="base">
              <a:lnSpc>
                <a:spcPct val="160000"/>
              </a:lnSpc>
              <a:spcBef>
                <a:spcPts val="0"/>
              </a:spcBef>
              <a:buNone/>
            </a:pPr>
            <a:r>
              <a:rPr lang="en-US" altLang="ja-JP" sz="3100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* </a:t>
            </a:r>
            <a:r>
              <a:rPr lang="ja-JP" altLang="en-US" sz="3100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佐渡鉱業所</a:t>
            </a:r>
            <a:r>
              <a:rPr lang="en-US" altLang="ja-JP" sz="3100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, 1941</a:t>
            </a:r>
            <a:r>
              <a:rPr lang="ja-JP" altLang="en-US" sz="3100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</a:t>
            </a:r>
            <a:r>
              <a:rPr lang="en-US" altLang="ja-JP" sz="3100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</a:t>
            </a:r>
            <a:r>
              <a:rPr lang="ja-JP" altLang="en-US" sz="3100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月現在、佐渡鉱業所 朝鮮人労働者</a:t>
            </a:r>
            <a:r>
              <a:rPr lang="ko-KR" altLang="en-US" sz="3100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는 </a:t>
            </a:r>
            <a:r>
              <a:rPr lang="ja-JP" altLang="en-US" sz="3100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約</a:t>
            </a:r>
            <a:r>
              <a:rPr lang="en-US" altLang="ja-JP" sz="3100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600</a:t>
            </a:r>
            <a:r>
              <a:rPr lang="ja-JP" altLang="en-US" sz="3100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名</a:t>
            </a:r>
            <a:r>
              <a:rPr lang="ko-KR" altLang="en-US" sz="3100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이지만</a:t>
            </a:r>
            <a:r>
              <a:rPr lang="ja-JP" altLang="en-US" sz="3100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、家族</a:t>
            </a:r>
            <a:r>
              <a:rPr lang="ko-KR" altLang="en-US" sz="3100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을 동반하고 있는 것은 </a:t>
            </a:r>
            <a:r>
              <a:rPr lang="en-US" altLang="ja-JP" sz="3100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50</a:t>
            </a:r>
            <a:r>
              <a:rPr lang="ja-JP" altLang="en-US" sz="3100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名</a:t>
            </a:r>
            <a:r>
              <a:rPr lang="en-US" altLang="ja-JP" sz="3100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(8.3%)</a:t>
            </a:r>
            <a:r>
              <a:rPr lang="ko-KR" altLang="en-US" sz="3100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에 불과하고</a:t>
            </a:r>
            <a:r>
              <a:rPr lang="ja-JP" altLang="en-US" sz="3100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、大部分</a:t>
            </a:r>
            <a:r>
              <a:rPr lang="ko-KR" altLang="en-US" sz="3100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은 기숙사</a:t>
            </a:r>
            <a:r>
              <a:rPr lang="en-US" altLang="ko-KR" sz="3100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3100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寮</a:t>
            </a:r>
            <a:r>
              <a:rPr lang="en-US" altLang="ja-JP" sz="3100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r>
              <a:rPr lang="ko-KR" altLang="en-US" sz="3100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에서 </a:t>
            </a:r>
            <a:r>
              <a:rPr lang="ja-JP" altLang="en-US" sz="3100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生活</a:t>
            </a:r>
            <a:r>
              <a:rPr lang="ko-KR" altLang="en-US" sz="3100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하고 있다</a:t>
            </a:r>
            <a:r>
              <a:rPr lang="ja-JP" altLang="en-US" sz="3100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。佐渡鉱業所</a:t>
            </a:r>
            <a:r>
              <a:rPr lang="ko-KR" altLang="en-US" sz="3100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에서는 </a:t>
            </a:r>
            <a:r>
              <a:rPr lang="ja-JP" altLang="en-US" sz="3100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</a:t>
            </a:r>
            <a:r>
              <a:rPr lang="ko-KR" altLang="en-US" sz="3100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이들 반도노무자로 하여금 </a:t>
            </a:r>
            <a:r>
              <a:rPr lang="ja-JP" altLang="en-US" sz="3100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半永久的</a:t>
            </a:r>
            <a:r>
              <a:rPr lang="ko-KR" altLang="en-US" sz="3100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으로 체류하게 할 방침 하에 </a:t>
            </a:r>
            <a:r>
              <a:rPr lang="ko-KR" altLang="en-US" sz="3100" kern="0" dirty="0" err="1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그가족을</a:t>
            </a:r>
            <a:r>
              <a:rPr lang="ko-KR" altLang="en-US" sz="3100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순차적으로 불러오게 되고</a:t>
            </a:r>
            <a:r>
              <a:rPr lang="en-US" altLang="ko-KR" sz="3100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, </a:t>
            </a:r>
            <a:r>
              <a:rPr lang="ja-JP" altLang="en-US" sz="3100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今月 四十</a:t>
            </a:r>
            <a:r>
              <a:rPr lang="ko-KR" altLang="en-US" sz="3100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명의 </a:t>
            </a:r>
            <a:r>
              <a:rPr lang="ja-JP" altLang="en-US" sz="3100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家族 約百名、来月 八十家 族約 二百名</a:t>
            </a:r>
            <a:r>
              <a:rPr lang="ko-KR" altLang="en-US" sz="3100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을 부르기 위해 </a:t>
            </a:r>
            <a:r>
              <a:rPr lang="ja-JP" altLang="en-US" sz="3100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準備中」</a:t>
            </a:r>
            <a:r>
              <a:rPr lang="ko-KR" altLang="en-US" sz="3100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이며</a:t>
            </a:r>
            <a:r>
              <a:rPr lang="ja-JP" altLang="en-US" sz="3100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</a:t>
            </a:r>
            <a:r>
              <a:rPr lang="ko-KR" altLang="en-US" sz="3100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더욱이 </a:t>
            </a:r>
            <a:r>
              <a:rPr lang="ja-JP" altLang="en-US" sz="3100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朝鮮人 学童</a:t>
            </a:r>
            <a:r>
              <a:rPr lang="ko-KR" altLang="en-US" sz="3100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을 위해 </a:t>
            </a:r>
            <a:r>
              <a:rPr lang="ja-JP" altLang="en-US" sz="3100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「専門 教師</a:t>
            </a:r>
            <a:r>
              <a:rPr lang="ko-KR" altLang="en-US" sz="3100" kern="0" dirty="0" err="1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를</a:t>
            </a:r>
            <a:r>
              <a:rPr lang="ko-KR" altLang="en-US" sz="3100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특별히 둔다</a:t>
            </a:r>
            <a:r>
              <a:rPr lang="ja-JP" altLang="en-US" sz="3100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」</a:t>
            </a:r>
            <a:r>
              <a:rPr lang="ko-KR" altLang="en-US" sz="3100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는 </a:t>
            </a:r>
            <a:r>
              <a:rPr lang="ja-JP" altLang="en-US" sz="3100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計画。</a:t>
            </a:r>
          </a:p>
          <a:p>
            <a:pPr marL="0" indent="0" algn="just" fontAlgn="base">
              <a:lnSpc>
                <a:spcPct val="160000"/>
              </a:lnSpc>
              <a:spcBef>
                <a:spcPts val="0"/>
              </a:spcBef>
              <a:buNone/>
            </a:pPr>
            <a:r>
              <a:rPr lang="ja-JP" altLang="en-US" sz="3100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⇒ </a:t>
            </a:r>
            <a:r>
              <a:rPr lang="en-US" altLang="ja-JP" sz="3100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1943, 584</a:t>
            </a:r>
            <a:r>
              <a:rPr lang="ja-JP" altLang="en-US" sz="3100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人中　社宅居住者 </a:t>
            </a:r>
            <a:r>
              <a:rPr lang="en-US" altLang="ja-JP" sz="3100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118</a:t>
            </a:r>
            <a:r>
              <a:rPr lang="ja-JP" altLang="en-US" sz="3100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人　</a:t>
            </a:r>
            <a:r>
              <a:rPr lang="en-US" altLang="ja-JP" sz="3100" kern="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20.2%.</a:t>
            </a: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921513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EFDE841D-E78A-94FF-290F-D27135210E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66837"/>
          </a:xfrm>
        </p:spPr>
        <p:txBody>
          <a:bodyPr>
            <a:normAutofit/>
          </a:bodyPr>
          <a:lstStyle/>
          <a:p>
            <a:r>
              <a:rPr lang="en-US" altLang="ko-KR" sz="4800" dirty="0">
                <a:latin typeface="MS UI Gothic" panose="020B0600070205080204" pitchFamily="34" charset="-128"/>
                <a:ea typeface="MS UI Gothic" panose="020B0600070205080204" pitchFamily="34" charset="-128"/>
              </a:rPr>
              <a:t>10. </a:t>
            </a:r>
            <a:r>
              <a:rPr lang="ja-JP" altLang="en-US" sz="4800" dirty="0">
                <a:latin typeface="MS UI Gothic" panose="020B0600070205080204" pitchFamily="34" charset="-128"/>
                <a:ea typeface="MS UI Gothic" panose="020B0600070205080204" pitchFamily="34" charset="-128"/>
              </a:rPr>
              <a:t>佐渡鉱山朝鮮人</a:t>
            </a:r>
            <a:r>
              <a:rPr lang="ko-KR" altLang="en-US" sz="4800" dirty="0">
                <a:latin typeface="MS UI Gothic" panose="020B0600070205080204" pitchFamily="34" charset="-128"/>
                <a:ea typeface="MS UI Gothic" panose="020B0600070205080204" pitchFamily="34" charset="-128"/>
              </a:rPr>
              <a:t>의 </a:t>
            </a:r>
            <a:r>
              <a:rPr lang="ja-JP" altLang="en-US" sz="4800" dirty="0">
                <a:latin typeface="MS UI Gothic" panose="020B0600070205080204" pitchFamily="34" charset="-128"/>
                <a:ea typeface="MS UI Gothic" panose="020B0600070205080204" pitchFamily="34" charset="-128"/>
              </a:rPr>
              <a:t>労働争議</a:t>
            </a:r>
            <a:endParaRPr lang="ko-KR" altLang="en-US" sz="4800" dirty="0">
              <a:highlight>
                <a:srgbClr val="FF0000"/>
              </a:highlight>
              <a:latin typeface="MS UI Gothic" panose="020B0600070205080204" pitchFamily="34" charset="-128"/>
            </a:endParaRPr>
          </a:p>
        </p:txBody>
      </p:sp>
      <p:sp>
        <p:nvSpPr>
          <p:cNvPr id="5" name="부제목 4">
            <a:extLst>
              <a:ext uri="{FF2B5EF4-FFF2-40B4-BE49-F238E27FC236}">
                <a16:creationId xmlns:a16="http://schemas.microsoft.com/office/drawing/2014/main" id="{C97CAE3A-C29F-5278-7B91-381113A96F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268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0E072F4-BAE1-48CD-A6F6-5A7576050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dirty="0">
                <a:latin typeface="MS Gothic" panose="020B0609070205080204" pitchFamily="49" charset="-128"/>
                <a:ea typeface="MS Gothic" panose="020B0609070205080204" pitchFamily="49" charset="-128"/>
              </a:rPr>
              <a:t>争議</a:t>
            </a:r>
            <a:endParaRPr lang="ko-KR" altLang="en-US" dirty="0">
              <a:latin typeface="MS Gothic" panose="020B0609070205080204" pitchFamily="49" charset="-128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BB459C0-0E60-4223-B799-7114E746C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9649"/>
            <a:ext cx="10515600" cy="4903226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en-US" altLang="ja-JP" sz="4000" kern="0" spc="0" dirty="0">
                <a:solidFill>
                  <a:srgbClr val="000000"/>
                </a:solidFill>
                <a:effectLst/>
                <a:latin typeface="MS Gothic" panose="020B0609070205080204" pitchFamily="49" charset="-128"/>
                <a:ea typeface="MS Gothic" panose="020B0609070205080204" pitchFamily="49" charset="-128"/>
              </a:rPr>
              <a:t>1. </a:t>
            </a:r>
            <a:r>
              <a:rPr lang="ja-JP" altLang="en-US" sz="4000" kern="0" spc="0" dirty="0">
                <a:solidFill>
                  <a:srgbClr val="000000"/>
                </a:solidFill>
                <a:effectLst/>
                <a:latin typeface="MS Gothic" panose="020B0609070205080204" pitchFamily="49" charset="-128"/>
                <a:ea typeface="MS Gothic" panose="020B0609070205080204" pitchFamily="49" charset="-128"/>
              </a:rPr>
              <a:t>朝鮮人</a:t>
            </a:r>
            <a:r>
              <a:rPr lang="ko-KR" altLang="en-US" sz="4000" kern="0" spc="0" dirty="0">
                <a:solidFill>
                  <a:srgbClr val="000000"/>
                </a:solidFill>
                <a:effectLst/>
                <a:latin typeface="MS Gothic" panose="020B0609070205080204" pitchFamily="49" charset="-128"/>
                <a:ea typeface="MS Gothic" panose="020B0609070205080204" pitchFamily="49" charset="-128"/>
              </a:rPr>
              <a:t>의 쟁의는</a:t>
            </a:r>
            <a:r>
              <a:rPr lang="ja-JP" altLang="en-US" sz="4000" kern="0" spc="0" dirty="0">
                <a:solidFill>
                  <a:srgbClr val="000000"/>
                </a:solidFill>
                <a:effectLst/>
                <a:latin typeface="MS Gothic" panose="020B0609070205080204" pitchFamily="49" charset="-128"/>
                <a:ea typeface="MS Gothic" panose="020B0609070205080204" pitchFamily="49" charset="-128"/>
              </a:rPr>
              <a:t>、二件</a:t>
            </a:r>
            <a:r>
              <a:rPr lang="ko-KR" altLang="en-US" sz="4000" kern="0" spc="0" dirty="0">
                <a:solidFill>
                  <a:srgbClr val="000000"/>
                </a:solidFill>
                <a:effectLst/>
                <a:latin typeface="MS Gothic" panose="020B0609070205080204" pitchFamily="49" charset="-128"/>
                <a:ea typeface="MS Gothic" panose="020B0609070205080204" pitchFamily="49" charset="-128"/>
              </a:rPr>
              <a:t>이 </a:t>
            </a:r>
            <a:r>
              <a:rPr lang="ja-JP" altLang="en-US" sz="4000" kern="0" spc="0" dirty="0">
                <a:solidFill>
                  <a:srgbClr val="000000"/>
                </a:solidFill>
                <a:effectLst/>
                <a:latin typeface="MS Gothic" panose="020B0609070205080204" pitchFamily="49" charset="-128"/>
                <a:ea typeface="MS Gothic" panose="020B0609070205080204" pitchFamily="49" charset="-128"/>
              </a:rPr>
              <a:t>確認</a:t>
            </a:r>
            <a:r>
              <a:rPr lang="ko-KR" altLang="en-US" sz="4000" kern="0" spc="0" dirty="0">
                <a:solidFill>
                  <a:srgbClr val="000000"/>
                </a:solidFill>
                <a:effectLst/>
                <a:latin typeface="MS Gothic" panose="020B0609070205080204" pitchFamily="49" charset="-128"/>
                <a:ea typeface="MS Gothic" panose="020B0609070205080204" pitchFamily="49" charset="-128"/>
              </a:rPr>
              <a:t>된다</a:t>
            </a:r>
            <a:r>
              <a:rPr lang="ja-JP" altLang="en-US" sz="4000" kern="0" spc="0" dirty="0">
                <a:solidFill>
                  <a:srgbClr val="000000"/>
                </a:solidFill>
                <a:effectLst/>
                <a:latin typeface="MS Gothic" panose="020B0609070205080204" pitchFamily="49" charset="-128"/>
                <a:ea typeface="MS Gothic" panose="020B0609070205080204" pitchFamily="49" charset="-128"/>
              </a:rPr>
              <a:t>。</a:t>
            </a:r>
            <a:r>
              <a:rPr lang="ko-KR" altLang="en-US" sz="4000" kern="0" spc="0" dirty="0">
                <a:solidFill>
                  <a:srgbClr val="000000"/>
                </a:solidFill>
                <a:effectLst/>
                <a:latin typeface="MS Gothic" panose="020B0609070205080204" pitchFamily="49" charset="-128"/>
                <a:ea typeface="MS Gothic" panose="020B0609070205080204" pitchFamily="49" charset="-128"/>
              </a:rPr>
              <a:t>첫째</a:t>
            </a:r>
            <a:r>
              <a:rPr lang="ja-JP" altLang="en-US" sz="4000" kern="0" spc="0" dirty="0">
                <a:solidFill>
                  <a:srgbClr val="000000"/>
                </a:solidFill>
                <a:effectLst/>
                <a:latin typeface="MS Gothic" panose="020B0609070205080204" pitchFamily="49" charset="-128"/>
                <a:ea typeface="MS Gothic" panose="020B0609070205080204" pitchFamily="49" charset="-128"/>
              </a:rPr>
              <a:t>、</a:t>
            </a:r>
            <a:r>
              <a:rPr lang="en-US" altLang="ja-JP" sz="4000" kern="0" spc="0" dirty="0">
                <a:solidFill>
                  <a:srgbClr val="000000"/>
                </a:solidFill>
                <a:effectLst/>
                <a:latin typeface="MS Gothic" panose="020B0609070205080204" pitchFamily="49" charset="-128"/>
                <a:ea typeface="MS Gothic" panose="020B0609070205080204" pitchFamily="49" charset="-128"/>
              </a:rPr>
              <a:t>1940</a:t>
            </a:r>
            <a:r>
              <a:rPr lang="ja-JP" altLang="en-US" sz="4000" kern="0" spc="0" dirty="0">
                <a:solidFill>
                  <a:srgbClr val="000000"/>
                </a:solidFill>
                <a:effectLst/>
                <a:latin typeface="MS Gothic" panose="020B0609070205080204" pitchFamily="49" charset="-128"/>
                <a:ea typeface="MS Gothic" panose="020B0609070205080204" pitchFamily="49" charset="-128"/>
              </a:rPr>
              <a:t>年</a:t>
            </a:r>
            <a:r>
              <a:rPr lang="en-US" altLang="ja-JP" sz="4000" kern="0" spc="0" dirty="0">
                <a:solidFill>
                  <a:srgbClr val="000000"/>
                </a:solidFill>
                <a:effectLst/>
                <a:latin typeface="MS Gothic" panose="020B0609070205080204" pitchFamily="49" charset="-128"/>
                <a:ea typeface="MS Gothic" panose="020B0609070205080204" pitchFamily="49" charset="-128"/>
              </a:rPr>
              <a:t>2</a:t>
            </a:r>
            <a:r>
              <a:rPr lang="ja-JP" altLang="en-US" sz="4000" kern="0" spc="0" dirty="0">
                <a:solidFill>
                  <a:srgbClr val="000000"/>
                </a:solidFill>
                <a:effectLst/>
                <a:latin typeface="MS Gothic" panose="020B0609070205080204" pitchFamily="49" charset="-128"/>
                <a:ea typeface="MS Gothic" panose="020B0609070205080204" pitchFamily="49" charset="-128"/>
              </a:rPr>
              <a:t>月</a:t>
            </a:r>
            <a:r>
              <a:rPr lang="en-US" altLang="ja-JP" sz="4000" kern="0" spc="0" dirty="0">
                <a:solidFill>
                  <a:srgbClr val="000000"/>
                </a:solidFill>
                <a:effectLst/>
                <a:latin typeface="MS Gothic" panose="020B0609070205080204" pitchFamily="49" charset="-128"/>
                <a:ea typeface="MS Gothic" panose="020B0609070205080204" pitchFamily="49" charset="-128"/>
              </a:rPr>
              <a:t>17</a:t>
            </a:r>
            <a:r>
              <a:rPr lang="ja-JP" altLang="en-US" sz="4000" kern="0" spc="0" dirty="0">
                <a:solidFill>
                  <a:srgbClr val="000000"/>
                </a:solidFill>
                <a:effectLst/>
                <a:latin typeface="MS Gothic" panose="020B0609070205080204" pitchFamily="49" charset="-128"/>
                <a:ea typeface="MS Gothic" panose="020B0609070205080204" pitchFamily="49" charset="-128"/>
              </a:rPr>
              <a:t>日、「全員</a:t>
            </a:r>
            <a:r>
              <a:rPr lang="ko-KR" altLang="en-US" sz="4000" kern="0" spc="0" dirty="0">
                <a:solidFill>
                  <a:srgbClr val="000000"/>
                </a:solidFill>
                <a:effectLst/>
                <a:latin typeface="MS Gothic" panose="020B0609070205080204" pitchFamily="49" charset="-128"/>
                <a:ea typeface="MS Gothic" panose="020B0609070205080204" pitchFamily="49" charset="-128"/>
              </a:rPr>
              <a:t>을 </a:t>
            </a:r>
            <a:r>
              <a:rPr lang="ja-JP" altLang="en-US" sz="4000" kern="0" spc="0" dirty="0">
                <a:solidFill>
                  <a:srgbClr val="000000"/>
                </a:solidFill>
                <a:effectLst/>
                <a:latin typeface="MS Gothic" panose="020B0609070205080204" pitchFamily="49" charset="-128"/>
                <a:ea typeface="MS Gothic" panose="020B0609070205080204" pitchFamily="49" charset="-128"/>
              </a:rPr>
              <a:t>収容</a:t>
            </a:r>
            <a:r>
              <a:rPr lang="ko-KR" altLang="en-US" sz="4000" kern="0" spc="0" dirty="0">
                <a:solidFill>
                  <a:srgbClr val="000000"/>
                </a:solidFill>
                <a:effectLst/>
                <a:latin typeface="MS Gothic" panose="020B0609070205080204" pitchFamily="49" charset="-128"/>
                <a:ea typeface="MS Gothic" panose="020B0609070205080204" pitchFamily="49" charset="-128"/>
              </a:rPr>
              <a:t>할 </a:t>
            </a:r>
            <a:r>
              <a:rPr lang="ja-JP" altLang="en-US" sz="4000" kern="0" spc="0" dirty="0">
                <a:solidFill>
                  <a:srgbClr val="000000"/>
                </a:solidFill>
                <a:effectLst/>
                <a:latin typeface="MS Gothic" panose="020B0609070205080204" pitchFamily="49" charset="-128"/>
                <a:ea typeface="MS Gothic" panose="020B0609070205080204" pitchFamily="49" charset="-128"/>
              </a:rPr>
              <a:t>合宿所 設備</a:t>
            </a:r>
            <a:r>
              <a:rPr lang="ko-KR" altLang="en-US" sz="4000" kern="0" spc="0" dirty="0">
                <a:solidFill>
                  <a:srgbClr val="000000"/>
                </a:solidFill>
                <a:effectLst/>
                <a:latin typeface="MS Gothic" panose="020B0609070205080204" pitchFamily="49" charset="-128"/>
                <a:ea typeface="MS Gothic" panose="020B0609070205080204" pitchFamily="49" charset="-128"/>
              </a:rPr>
              <a:t>가 없기 때문에 </a:t>
            </a:r>
            <a:r>
              <a:rPr lang="ja-JP" altLang="en-US" sz="4000" kern="0" spc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MS Gothic" panose="020B0609070205080204" pitchFamily="49" charset="-128"/>
                <a:ea typeface="MS Gothic" panose="020B0609070205080204" pitchFamily="49" charset="-128"/>
              </a:rPr>
              <a:t>四十余名</a:t>
            </a:r>
            <a:r>
              <a:rPr lang="ko-KR" altLang="en-US" sz="4000" kern="0" spc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MS Gothic" panose="020B0609070205080204" pitchFamily="49" charset="-128"/>
                <a:ea typeface="MS Gothic" panose="020B0609070205080204" pitchFamily="49" charset="-128"/>
              </a:rPr>
              <a:t>을 </a:t>
            </a:r>
            <a:r>
              <a:rPr lang="ja-JP" altLang="en-US" sz="4000" kern="0" spc="0" dirty="0">
                <a:solidFill>
                  <a:srgbClr val="000000"/>
                </a:solidFill>
                <a:effectLst/>
                <a:latin typeface="MS Gothic" panose="020B0609070205080204" pitchFamily="49" charset="-128"/>
                <a:ea typeface="MS Gothic" panose="020B0609070205080204" pitchFamily="49" charset="-128"/>
              </a:rPr>
              <a:t>暫定的</a:t>
            </a:r>
            <a:r>
              <a:rPr lang="ko-KR" altLang="en-US" sz="4000" kern="0" spc="0" dirty="0" err="1">
                <a:solidFill>
                  <a:srgbClr val="000000"/>
                </a:solidFill>
                <a:effectLst/>
                <a:latin typeface="MS Gothic" panose="020B0609070205080204" pitchFamily="49" charset="-128"/>
                <a:ea typeface="MS Gothic" panose="020B0609070205080204" pitchFamily="49" charset="-128"/>
              </a:rPr>
              <a:t>으로</a:t>
            </a:r>
            <a:r>
              <a:rPr lang="ko-KR" altLang="en-US" sz="4000" kern="0" spc="0" dirty="0">
                <a:solidFill>
                  <a:srgbClr val="000000"/>
                </a:solidFill>
                <a:effectLst/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4000" kern="0" spc="0" dirty="0">
                <a:solidFill>
                  <a:srgbClr val="000000"/>
                </a:solidFill>
                <a:effectLst/>
                <a:latin typeface="MS Gothic" panose="020B0609070205080204" pitchFamily="49" charset="-128"/>
                <a:ea typeface="MS Gothic" panose="020B0609070205080204" pitchFamily="49" charset="-128"/>
              </a:rPr>
              <a:t>鉱山職員</a:t>
            </a:r>
            <a:r>
              <a:rPr lang="ko-KR" altLang="en-US" sz="4000" kern="0" spc="0" dirty="0">
                <a:solidFill>
                  <a:srgbClr val="000000"/>
                </a:solidFill>
                <a:effectLst/>
                <a:latin typeface="MS Gothic" panose="020B0609070205080204" pitchFamily="49" charset="-128"/>
                <a:ea typeface="MS Gothic" panose="020B0609070205080204" pitchFamily="49" charset="-128"/>
              </a:rPr>
              <a:t>이 </a:t>
            </a:r>
            <a:r>
              <a:rPr lang="ja-JP" altLang="en-US" sz="4000" kern="0" spc="0" dirty="0">
                <a:solidFill>
                  <a:srgbClr val="000000"/>
                </a:solidFill>
                <a:effectLst/>
                <a:latin typeface="MS Gothic" panose="020B0609070205080204" pitchFamily="49" charset="-128"/>
                <a:ea typeface="MS Gothic" panose="020B0609070205080204" pitchFamily="49" charset="-128"/>
              </a:rPr>
              <a:t>経営</a:t>
            </a:r>
            <a:r>
              <a:rPr lang="ko-KR" altLang="en-US" sz="4000" kern="0" spc="0" dirty="0">
                <a:solidFill>
                  <a:srgbClr val="000000"/>
                </a:solidFill>
                <a:effectLst/>
                <a:latin typeface="MS Gothic" panose="020B0609070205080204" pitchFamily="49" charset="-128"/>
                <a:ea typeface="MS Gothic" panose="020B0609070205080204" pitchFamily="49" charset="-128"/>
              </a:rPr>
              <a:t>하는 </a:t>
            </a:r>
            <a:r>
              <a:rPr lang="ja-JP" altLang="en-US" sz="4000" kern="0" spc="0" dirty="0">
                <a:solidFill>
                  <a:srgbClr val="000000"/>
                </a:solidFill>
                <a:effectLst/>
                <a:latin typeface="MS Gothic" panose="020B0609070205080204" pitchFamily="49" charset="-128"/>
                <a:ea typeface="MS Gothic" panose="020B0609070205080204" pitchFamily="49" charset="-128"/>
              </a:rPr>
              <a:t>新保寮</a:t>
            </a:r>
            <a:r>
              <a:rPr lang="ko-KR" altLang="en-US" sz="4000" kern="0" spc="0" dirty="0">
                <a:solidFill>
                  <a:srgbClr val="000000"/>
                </a:solidFill>
                <a:effectLst/>
                <a:latin typeface="MS Gothic" panose="020B0609070205080204" pitchFamily="49" charset="-128"/>
                <a:ea typeface="MS Gothic" panose="020B0609070205080204" pitchFamily="49" charset="-128"/>
              </a:rPr>
              <a:t>에 </a:t>
            </a:r>
            <a:r>
              <a:rPr lang="ko-KR" altLang="en-US" sz="4000" kern="0" dirty="0">
                <a:solidFill>
                  <a:srgbClr val="00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수용한 바</a:t>
            </a:r>
            <a:r>
              <a:rPr lang="en-US" altLang="ko-KR" sz="4000" kern="0" dirty="0">
                <a:solidFill>
                  <a:srgbClr val="00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, </a:t>
            </a:r>
            <a:r>
              <a:rPr lang="ja-JP" altLang="en-US" sz="4000" kern="0" spc="0" dirty="0">
                <a:solidFill>
                  <a:srgbClr val="000000"/>
                </a:solidFill>
                <a:effectLst/>
                <a:latin typeface="MS Gothic" panose="020B0609070205080204" pitchFamily="49" charset="-128"/>
                <a:ea typeface="MS Gothic" panose="020B0609070205080204" pitchFamily="49" charset="-128"/>
              </a:rPr>
              <a:t>所請負制度</a:t>
            </a:r>
            <a:r>
              <a:rPr lang="ko-KR" altLang="en-US" sz="4000" kern="0" spc="0" dirty="0">
                <a:solidFill>
                  <a:srgbClr val="000000"/>
                </a:solidFill>
                <a:effectLst/>
                <a:latin typeface="MS Gothic" panose="020B0609070205080204" pitchFamily="49" charset="-128"/>
                <a:ea typeface="MS Gothic" panose="020B0609070205080204" pitchFamily="49" charset="-128"/>
              </a:rPr>
              <a:t>이기 때문에 </a:t>
            </a:r>
            <a:r>
              <a:rPr lang="ja-JP" altLang="en-US" sz="4000" kern="0" spc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MS Gothic" panose="020B0609070205080204" pitchFamily="49" charset="-128"/>
                <a:ea typeface="MS Gothic" panose="020B0609070205080204" pitchFamily="49" charset="-128"/>
              </a:rPr>
              <a:t>賄 状況</a:t>
            </a:r>
            <a:r>
              <a:rPr lang="ko-KR" altLang="en-US" sz="4000" kern="0" spc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MS Gothic" panose="020B0609070205080204" pitchFamily="49" charset="-128"/>
                <a:ea typeface="MS Gothic" panose="020B0609070205080204" pitchFamily="49" charset="-128"/>
              </a:rPr>
              <a:t>이 </a:t>
            </a:r>
            <a:r>
              <a:rPr lang="ja-JP" altLang="en-US" sz="4000" kern="0" spc="0" dirty="0">
                <a:solidFill>
                  <a:srgbClr val="000000"/>
                </a:solidFill>
                <a:effectLst/>
                <a:latin typeface="MS Gothic" panose="020B0609070205080204" pitchFamily="49" charset="-128"/>
                <a:ea typeface="MS Gothic" panose="020B0609070205080204" pitchFamily="49" charset="-128"/>
              </a:rPr>
              <a:t>不良</a:t>
            </a:r>
            <a:r>
              <a:rPr lang="ko-KR" altLang="en-US" sz="4000" kern="0" spc="0" dirty="0">
                <a:solidFill>
                  <a:srgbClr val="000000"/>
                </a:solidFill>
                <a:effectLst/>
                <a:latin typeface="MS Gothic" panose="020B0609070205080204" pitchFamily="49" charset="-128"/>
                <a:ea typeface="MS Gothic" panose="020B0609070205080204" pitchFamily="49" charset="-128"/>
              </a:rPr>
              <a:t>하다고 하여 항상 불만이 있었는데</a:t>
            </a:r>
            <a:r>
              <a:rPr lang="en-US" altLang="ko-KR" sz="4000" kern="0" spc="0" dirty="0">
                <a:solidFill>
                  <a:srgbClr val="000000"/>
                </a:solidFill>
                <a:effectLst/>
                <a:latin typeface="MS Gothic" panose="020B0609070205080204" pitchFamily="49" charset="-128"/>
                <a:ea typeface="MS Gothic" panose="020B0609070205080204" pitchFamily="49" charset="-128"/>
              </a:rPr>
              <a:t>, </a:t>
            </a:r>
            <a:r>
              <a:rPr lang="ja-JP" altLang="en-US" sz="4000" kern="0" spc="0" dirty="0">
                <a:solidFill>
                  <a:srgbClr val="000000"/>
                </a:solidFill>
                <a:effectLst/>
                <a:latin typeface="MS Gothic" panose="020B0609070205080204" pitchFamily="49" charset="-128"/>
                <a:ea typeface="MS Gothic" panose="020B0609070205080204" pitchFamily="49" charset="-128"/>
              </a:rPr>
              <a:t>二月十七日</a:t>
            </a:r>
            <a:r>
              <a:rPr lang="ko-KR" altLang="en-US" sz="4000" kern="0" spc="0" dirty="0">
                <a:solidFill>
                  <a:srgbClr val="000000"/>
                </a:solidFill>
                <a:effectLst/>
                <a:latin typeface="MS Gothic" panose="020B0609070205080204" pitchFamily="49" charset="-128"/>
                <a:ea typeface="MS Gothic" panose="020B0609070205080204" pitchFamily="49" charset="-128"/>
              </a:rPr>
              <a:t>에 </a:t>
            </a:r>
            <a:r>
              <a:rPr lang="ko-KR" altLang="en-US" sz="4000" kern="0" spc="0" dirty="0" err="1">
                <a:solidFill>
                  <a:srgbClr val="000000"/>
                </a:solidFill>
                <a:effectLst/>
                <a:latin typeface="MS Gothic" panose="020B0609070205080204" pitchFamily="49" charset="-128"/>
                <a:ea typeface="MS Gothic" panose="020B0609070205080204" pitchFamily="49" charset="-128"/>
              </a:rPr>
              <a:t>합숙자</a:t>
            </a:r>
            <a:r>
              <a:rPr lang="ko-KR" altLang="en-US" sz="4000" kern="0" spc="0" dirty="0">
                <a:solidFill>
                  <a:srgbClr val="000000"/>
                </a:solidFill>
                <a:effectLst/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4000" kern="0" spc="0" dirty="0">
                <a:solidFill>
                  <a:srgbClr val="000000"/>
                </a:solidFill>
                <a:effectLst/>
                <a:latin typeface="MS Gothic" panose="020B0609070205080204" pitchFamily="49" charset="-128"/>
                <a:ea typeface="MS Gothic" panose="020B0609070205080204" pitchFamily="49" charset="-128"/>
              </a:rPr>
              <a:t>四○名</a:t>
            </a:r>
            <a:r>
              <a:rPr lang="ko-KR" altLang="en-US" sz="4000" kern="0" spc="0" dirty="0">
                <a:solidFill>
                  <a:srgbClr val="000000"/>
                </a:solidFill>
                <a:effectLst/>
                <a:latin typeface="MS Gothic" panose="020B0609070205080204" pitchFamily="49" charset="-128"/>
                <a:ea typeface="MS Gothic" panose="020B0609070205080204" pitchFamily="49" charset="-128"/>
              </a:rPr>
              <a:t>은 </a:t>
            </a:r>
            <a:r>
              <a:rPr lang="ja-JP" altLang="en-US" sz="4000" kern="0" spc="0" dirty="0">
                <a:solidFill>
                  <a:srgbClr val="000000"/>
                </a:solidFill>
                <a:effectLst/>
                <a:latin typeface="MS Gothic" panose="020B0609070205080204" pitchFamily="49" charset="-128"/>
                <a:ea typeface="MS Gothic" panose="020B0609070205080204" pitchFamily="49" charset="-128"/>
              </a:rPr>
              <a:t>崔在万</a:t>
            </a:r>
            <a:r>
              <a:rPr lang="ko-KR" altLang="en-US" sz="4000" kern="0" spc="0" dirty="0">
                <a:solidFill>
                  <a:srgbClr val="000000"/>
                </a:solidFill>
                <a:effectLst/>
                <a:latin typeface="MS Gothic" panose="020B0609070205080204" pitchFamily="49" charset="-128"/>
                <a:ea typeface="MS Gothic" panose="020B0609070205080204" pitchFamily="49" charset="-128"/>
              </a:rPr>
              <a:t>을 </a:t>
            </a:r>
            <a:r>
              <a:rPr lang="ko-KR" altLang="en-US" sz="4000" kern="0" dirty="0">
                <a:solidFill>
                  <a:srgbClr val="000000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대표로 하여 개선책을 요구하고 </a:t>
            </a:r>
            <a:r>
              <a:rPr lang="ja-JP" altLang="en-US" sz="4000" kern="0" spc="0" dirty="0">
                <a:solidFill>
                  <a:srgbClr val="000000"/>
                </a:solidFill>
                <a:effectLst/>
                <a:latin typeface="MS Gothic" panose="020B0609070205080204" pitchFamily="49" charset="-128"/>
                <a:ea typeface="MS Gothic" panose="020B0609070205080204" pitchFamily="49" charset="-128"/>
              </a:rPr>
              <a:t>不穏</a:t>
            </a:r>
            <a:r>
              <a:rPr lang="ko-KR" altLang="en-US" sz="4000" kern="0" spc="0" dirty="0">
                <a:solidFill>
                  <a:srgbClr val="000000"/>
                </a:solidFill>
                <a:effectLst/>
                <a:latin typeface="MS Gothic" panose="020B0609070205080204" pitchFamily="49" charset="-128"/>
                <a:ea typeface="MS Gothic" panose="020B0609070205080204" pitchFamily="49" charset="-128"/>
              </a:rPr>
              <a:t>한 </a:t>
            </a:r>
            <a:r>
              <a:rPr lang="ja-JP" altLang="en-US" sz="4000" kern="0" spc="0" dirty="0">
                <a:solidFill>
                  <a:srgbClr val="000000"/>
                </a:solidFill>
                <a:effectLst/>
                <a:latin typeface="MS Gothic" panose="020B0609070205080204" pitchFamily="49" charset="-128"/>
                <a:ea typeface="MS Gothic" panose="020B0609070205080204" pitchFamily="49" charset="-128"/>
              </a:rPr>
              <a:t>状況</a:t>
            </a:r>
            <a:r>
              <a:rPr lang="ko-KR" altLang="en-US" sz="4000" kern="0" spc="0" dirty="0">
                <a:solidFill>
                  <a:srgbClr val="000000"/>
                </a:solidFill>
                <a:effectLst/>
                <a:latin typeface="MS Gothic" panose="020B0609070205080204" pitchFamily="49" charset="-128"/>
                <a:ea typeface="MS Gothic" panose="020B0609070205080204" pitchFamily="49" charset="-128"/>
              </a:rPr>
              <a:t>이 되었고</a:t>
            </a:r>
            <a:r>
              <a:rPr lang="en-US" altLang="ko-KR" sz="4000" kern="0" spc="0" dirty="0">
                <a:solidFill>
                  <a:srgbClr val="000000"/>
                </a:solidFill>
                <a:effectLst/>
                <a:latin typeface="MS Gothic" panose="020B0609070205080204" pitchFamily="49" charset="-128"/>
                <a:ea typeface="MS Gothic" panose="020B0609070205080204" pitchFamily="49" charset="-128"/>
              </a:rPr>
              <a:t>, </a:t>
            </a:r>
            <a:r>
              <a:rPr lang="ja-JP" altLang="en-US" sz="4000" kern="0" spc="0" dirty="0">
                <a:solidFill>
                  <a:srgbClr val="000000"/>
                </a:solidFill>
                <a:effectLst/>
                <a:latin typeface="MS Gothic" panose="020B0609070205080204" pitchFamily="49" charset="-128"/>
                <a:ea typeface="MS Gothic" panose="020B0609070205080204" pitchFamily="49" charset="-128"/>
              </a:rPr>
              <a:t>鉱山側</a:t>
            </a:r>
            <a:r>
              <a:rPr lang="ko-KR" altLang="en-US" sz="4000" kern="0" spc="0" dirty="0">
                <a:solidFill>
                  <a:srgbClr val="000000"/>
                </a:solidFill>
                <a:effectLst/>
                <a:latin typeface="MS Gothic" panose="020B0609070205080204" pitchFamily="49" charset="-128"/>
                <a:ea typeface="MS Gothic" panose="020B0609070205080204" pitchFamily="49" charset="-128"/>
              </a:rPr>
              <a:t>에서 그를 받아들였기 때문에 </a:t>
            </a:r>
            <a:r>
              <a:rPr lang="ja-JP" altLang="en-US" sz="4000" kern="0" spc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MS Gothic" panose="020B0609070205080204" pitchFamily="49" charset="-128"/>
                <a:ea typeface="MS Gothic" panose="020B0609070205080204" pitchFamily="49" charset="-128"/>
              </a:rPr>
              <a:t>即日 解決</a:t>
            </a:r>
            <a:r>
              <a:rPr lang="ko-KR" altLang="en-US" sz="4000" kern="0" spc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MS Gothic" panose="020B0609070205080204" pitchFamily="49" charset="-128"/>
                <a:ea typeface="MS Gothic" panose="020B0609070205080204" pitchFamily="49" charset="-128"/>
              </a:rPr>
              <a:t>되었다</a:t>
            </a:r>
            <a:r>
              <a:rPr lang="ja-JP" altLang="en-US" sz="4000" kern="0" spc="0" dirty="0">
                <a:solidFill>
                  <a:srgbClr val="000000"/>
                </a:solidFill>
                <a:effectLst/>
                <a:latin typeface="MS Gothic" panose="020B0609070205080204" pitchFamily="49" charset="-128"/>
                <a:ea typeface="MS Gothic" panose="020B0609070205080204" pitchFamily="49" charset="-128"/>
              </a:rPr>
              <a:t>」。</a:t>
            </a:r>
          </a:p>
        </p:txBody>
      </p:sp>
    </p:spTree>
    <p:extLst>
      <p:ext uri="{BB962C8B-B14F-4D97-AF65-F5344CB8AC3E}">
        <p14:creationId xmlns:p14="http://schemas.microsoft.com/office/powerpoint/2010/main" val="33769985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FE911A5-6D57-46CF-A5F4-CB0F06A1E111}"/>
              </a:ext>
            </a:extLst>
          </p:cNvPr>
          <p:cNvSpPr txBox="1"/>
          <p:nvPr/>
        </p:nvSpPr>
        <p:spPr>
          <a:xfrm>
            <a:off x="281354" y="328503"/>
            <a:ext cx="11394831" cy="629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en-U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2. </a:t>
            </a:r>
            <a:r>
              <a:rPr lang="ko-KR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둘째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</a:t>
            </a:r>
            <a:r>
              <a:rPr lang="en-U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1940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</a:t>
            </a:r>
            <a:r>
              <a:rPr lang="en-U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月</a:t>
            </a:r>
            <a:r>
              <a:rPr lang="en-U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11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日</a:t>
            </a:r>
            <a:r>
              <a:rPr lang="en-U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, 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佐渡郡 桐内町 朝鮮人労働者 </a:t>
            </a:r>
            <a:r>
              <a:rPr lang="en-U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97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名</a:t>
            </a:r>
            <a:r>
              <a:rPr lang="ko-KR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이 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「三月分 賃金</a:t>
            </a:r>
            <a:r>
              <a:rPr lang="ko-KR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을 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支給</a:t>
            </a:r>
            <a:r>
              <a:rPr lang="ko-KR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받은 바</a:t>
            </a:r>
            <a:r>
              <a:rPr lang="en-US" altLang="ko-KR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, 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応募時</a:t>
            </a:r>
            <a:r>
              <a:rPr lang="ko-KR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의 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条件</a:t>
            </a:r>
            <a:r>
              <a:rPr lang="ko-KR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과 다르다고 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賃銀 </a:t>
            </a:r>
            <a:r>
              <a:rPr lang="ko-KR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인상을 요구</a:t>
            </a:r>
            <a:r>
              <a:rPr lang="en-US" altLang="ko-KR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, 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罷業</a:t>
            </a:r>
            <a:r>
              <a:rPr lang="ko-KR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을 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断行</a:t>
            </a:r>
            <a:r>
              <a:rPr lang="ko-KR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한다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」。</a:t>
            </a:r>
            <a:r>
              <a:rPr lang="ko-KR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이는 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相川警察所</a:t>
            </a:r>
            <a:r>
              <a:rPr lang="ko-KR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의 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「調停</a:t>
            </a:r>
            <a:r>
              <a:rPr lang="ko-KR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에 의해 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労働条件</a:t>
            </a:r>
            <a:r>
              <a:rPr lang="ko-KR" altLang="en-US" sz="2800" dirty="0" err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ㅇ</a:t>
            </a:r>
            <a:r>
              <a:rPr lang="en-US" altLang="ko-KR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[ </a:t>
            </a:r>
            <a:r>
              <a:rPr lang="ko-KR" altLang="en-US" sz="2800" dirty="0" err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데헤</a:t>
            </a:r>
            <a:r>
              <a:rPr lang="ko-KR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会社側</a:t>
            </a:r>
            <a:r>
              <a:rPr lang="ko-KR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이 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善処</a:t>
            </a:r>
            <a:r>
              <a:rPr lang="ko-KR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하는 것으로 하고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」、</a:t>
            </a:r>
            <a:r>
              <a:rPr lang="en-U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月</a:t>
            </a:r>
            <a:r>
              <a:rPr lang="en-U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13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日 「解決」</a:t>
            </a:r>
            <a:r>
              <a:rPr lang="ko-KR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했다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。</a:t>
            </a:r>
            <a:r>
              <a:rPr lang="ko-KR" altLang="en-US" sz="2800" dirty="0" err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그라나</a:t>
            </a:r>
            <a:r>
              <a:rPr lang="ko-KR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主謀者 </a:t>
            </a:r>
            <a:r>
              <a:rPr lang="en-U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名</a:t>
            </a:r>
            <a:r>
              <a:rPr lang="ko-KR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은 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朝鮮</a:t>
            </a:r>
            <a:r>
              <a:rPr lang="ko-KR" altLang="en-US" sz="2800" dirty="0" err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으로</a:t>
            </a:r>
            <a:r>
              <a:rPr lang="ko-KR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送還</a:t>
            </a:r>
            <a:r>
              <a:rPr lang="ko-KR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되었다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。</a:t>
            </a:r>
            <a:r>
              <a:rPr lang="ko-KR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이러한 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争議</a:t>
            </a:r>
            <a:r>
              <a:rPr lang="ko-KR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가 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発生</a:t>
            </a:r>
            <a:r>
              <a:rPr lang="ko-KR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한 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理由</a:t>
            </a:r>
            <a:r>
              <a:rPr lang="ko-KR" altLang="en-US" sz="2800" dirty="0" err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를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、佐渡鉱業所 労務担当者</a:t>
            </a:r>
            <a:r>
              <a:rPr lang="ko-KR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는 뒤에 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「給与</a:t>
            </a:r>
            <a:r>
              <a:rPr lang="ko-KR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외에 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食費</a:t>
            </a:r>
            <a:r>
              <a:rPr lang="en-U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当時 一日 </a:t>
            </a:r>
            <a:r>
              <a:rPr lang="en-U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50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銭</a:t>
            </a:r>
            <a:r>
              <a:rPr lang="en-U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r>
              <a:rPr lang="ko-KR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와 침구</a:t>
            </a:r>
            <a:r>
              <a:rPr lang="en-U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ko-KR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한 벌에 </a:t>
            </a:r>
            <a:r>
              <a:rPr lang="en-U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50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銭</a:t>
            </a:r>
            <a:r>
              <a:rPr lang="en-US" altLang="ja-JP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 </a:t>
            </a:r>
            <a:r>
              <a:rPr lang="ko-KR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외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</a:t>
            </a:r>
            <a:r>
              <a:rPr lang="ko-KR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무료로 </a:t>
            </a:r>
            <a:r>
              <a:rPr lang="ko-KR" altLang="en-US" sz="2800" dirty="0" err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지금한다고</a:t>
            </a:r>
            <a:r>
              <a:rPr lang="ko-KR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생각했던 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地下足袋 </a:t>
            </a:r>
            <a:r>
              <a:rPr lang="ko-KR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등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作業 必需品</a:t>
            </a:r>
            <a:r>
              <a:rPr lang="ko-KR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을 모두 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本人</a:t>
            </a:r>
            <a:r>
              <a:rPr lang="ko-KR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이 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持参</a:t>
            </a:r>
            <a:r>
              <a:rPr lang="ko-KR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해야 했다는 것과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労務課</a:t>
            </a:r>
            <a:r>
              <a:rPr lang="ko-KR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와 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勤労課 職員 一部</a:t>
            </a:r>
            <a:r>
              <a:rPr lang="ko-KR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가 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極端</a:t>
            </a:r>
            <a:r>
              <a:rPr lang="ko-KR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적인 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差別意識</a:t>
            </a:r>
            <a:r>
              <a:rPr lang="ko-KR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을 갖고 있었기 때문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」</a:t>
            </a:r>
            <a:r>
              <a:rPr lang="ko-KR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이라고 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回顧</a:t>
            </a:r>
            <a:r>
              <a:rPr lang="ko-KR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한다</a:t>
            </a:r>
            <a:r>
              <a:rPr lang="ja-JP" altLang="en-US" sz="2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。</a:t>
            </a:r>
            <a:endParaRPr lang="ko-KR" altLang="en-US" sz="2800" dirty="0">
              <a:latin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63762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DE1CB86-091E-4572-893C-2DD2F9FD352D}"/>
              </a:ext>
            </a:extLst>
          </p:cNvPr>
          <p:cNvSpPr txBox="1"/>
          <p:nvPr/>
        </p:nvSpPr>
        <p:spPr>
          <a:xfrm>
            <a:off x="239151" y="225083"/>
            <a:ext cx="11690252" cy="619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4000" marR="25400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ja-JP" altLang="en-US" sz="2800" dirty="0">
                <a:latin typeface="MS Gothic" panose="020B0609070205080204" pitchFamily="49" charset="-128"/>
                <a:ea typeface="MS Gothic" panose="020B0609070205080204" pitchFamily="49" charset="-128"/>
              </a:rPr>
              <a:t>“一般的</a:t>
            </a:r>
            <a:r>
              <a:rPr lang="ko-KR" altLang="en-US" sz="2800" dirty="0" err="1">
                <a:latin typeface="MS Gothic" panose="020B0609070205080204" pitchFamily="49" charset="-128"/>
                <a:ea typeface="MS Gothic" panose="020B0609070205080204" pitchFamily="49" charset="-128"/>
              </a:rPr>
              <a:t>으로</a:t>
            </a:r>
            <a:r>
              <a:rPr lang="ko-KR" altLang="en-US" sz="28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ja-JP" altLang="en-US" sz="2800" dirty="0">
                <a:latin typeface="MS Gothic" panose="020B0609070205080204" pitchFamily="49" charset="-128"/>
                <a:ea typeface="MS Gothic" panose="020B0609070205080204" pitchFamily="49" charset="-128"/>
              </a:rPr>
              <a:t>鉱山</a:t>
            </a:r>
            <a:r>
              <a:rPr lang="ko-KR" altLang="en-US" sz="2800" dirty="0">
                <a:latin typeface="MS Gothic" panose="020B0609070205080204" pitchFamily="49" charset="-128"/>
                <a:ea typeface="MS Gothic" panose="020B0609070205080204" pitchFamily="49" charset="-128"/>
              </a:rPr>
              <a:t>의</a:t>
            </a:r>
            <a:r>
              <a:rPr lang="ja-JP" altLang="en-US" sz="2800" dirty="0">
                <a:latin typeface="MS Gothic" panose="020B0609070205080204" pitchFamily="49" charset="-128"/>
                <a:ea typeface="MS Gothic" panose="020B0609070205080204" pitchFamily="49" charset="-128"/>
              </a:rPr>
              <a:t>「</a:t>
            </a:r>
            <a:r>
              <a:rPr lang="ko-KR" altLang="en-US" sz="2800" dirty="0">
                <a:latin typeface="MS Gothic" panose="020B0609070205080204" pitchFamily="49" charset="-128"/>
                <a:ea typeface="MS Gothic" panose="020B0609070205080204" pitchFamily="49" charset="-128"/>
              </a:rPr>
              <a:t>방</a:t>
            </a:r>
            <a:r>
              <a:rPr lang="ja-JP" altLang="en-US" sz="2800" dirty="0">
                <a:latin typeface="MS Gothic" panose="020B0609070205080204" pitchFamily="49" charset="-128"/>
                <a:ea typeface="MS Gothic" panose="020B0609070205080204" pitchFamily="49" charset="-128"/>
              </a:rPr>
              <a:t>」</a:t>
            </a:r>
            <a:r>
              <a:rPr lang="ko-KR" altLang="en-US" sz="2800" dirty="0">
                <a:latin typeface="MS Gothic" panose="020B0609070205080204" pitchFamily="49" charset="-128"/>
                <a:ea typeface="MS Gothic" panose="020B0609070205080204" pitchFamily="49" charset="-128"/>
              </a:rPr>
              <a:t>과 </a:t>
            </a:r>
            <a:r>
              <a:rPr lang="ja-JP" altLang="en-US" sz="2800" dirty="0">
                <a:latin typeface="MS Gothic" panose="020B0609070205080204" pitchFamily="49" charset="-128"/>
                <a:ea typeface="MS Gothic" panose="020B0609070205080204" pitchFamily="49" charset="-128"/>
              </a:rPr>
              <a:t>宿舎</a:t>
            </a:r>
            <a:r>
              <a:rPr lang="ko-KR" altLang="en-US" sz="2800" dirty="0">
                <a:latin typeface="MS Gothic" panose="020B0609070205080204" pitchFamily="49" charset="-128"/>
                <a:ea typeface="MS Gothic" panose="020B0609070205080204" pitchFamily="49" charset="-128"/>
              </a:rPr>
              <a:t>에서는 </a:t>
            </a:r>
            <a:r>
              <a:rPr lang="ja-JP" altLang="en-US" sz="2800" dirty="0">
                <a:latin typeface="MS Gothic" panose="020B0609070205080204" pitchFamily="49" charset="-128"/>
                <a:ea typeface="MS Gothic" panose="020B0609070205080204" pitchFamily="49" charset="-128"/>
              </a:rPr>
              <a:t>賭博</a:t>
            </a:r>
            <a:r>
              <a:rPr lang="ko-KR" altLang="en-US" sz="2800" dirty="0">
                <a:latin typeface="MS Gothic" panose="020B0609070205080204" pitchFamily="49" charset="-128"/>
                <a:ea typeface="MS Gothic" panose="020B0609070205080204" pitchFamily="49" charset="-128"/>
              </a:rPr>
              <a:t>이 성행했다</a:t>
            </a:r>
            <a:r>
              <a:rPr lang="ja-JP" altLang="en-US" sz="2800" dirty="0">
                <a:latin typeface="MS Gothic" panose="020B0609070205080204" pitchFamily="49" charset="-128"/>
                <a:ea typeface="MS Gothic" panose="020B0609070205080204" pitchFamily="49" charset="-128"/>
              </a:rPr>
              <a:t>。朝鮮人</a:t>
            </a:r>
            <a:r>
              <a:rPr lang="ko-KR" altLang="en-US" sz="2800" dirty="0">
                <a:latin typeface="MS Gothic" panose="020B0609070205080204" pitchFamily="49" charset="-128"/>
                <a:ea typeface="MS Gothic" panose="020B0609070205080204" pitchFamily="49" charset="-128"/>
              </a:rPr>
              <a:t>도 점차 이러한 </a:t>
            </a:r>
            <a:r>
              <a:rPr lang="ja-JP" altLang="en-US" sz="2800" dirty="0">
                <a:latin typeface="MS Gothic" panose="020B0609070205080204" pitchFamily="49" charset="-128"/>
                <a:ea typeface="MS Gothic" panose="020B0609070205080204" pitchFamily="49" charset="-128"/>
              </a:rPr>
              <a:t>習慣</a:t>
            </a:r>
            <a:r>
              <a:rPr lang="ko-KR" altLang="en-US" sz="2800" dirty="0">
                <a:latin typeface="MS Gothic" panose="020B0609070205080204" pitchFamily="49" charset="-128"/>
                <a:ea typeface="MS Gothic" panose="020B0609070205080204" pitchFamily="49" charset="-128"/>
              </a:rPr>
              <a:t>에 물들었다</a:t>
            </a:r>
            <a:r>
              <a:rPr lang="ja-JP" altLang="en-US" sz="2800" dirty="0">
                <a:latin typeface="MS Gothic" panose="020B0609070205080204" pitchFamily="49" charset="-128"/>
                <a:ea typeface="MS Gothic" panose="020B0609070205080204" pitchFamily="49" charset="-128"/>
              </a:rPr>
              <a:t>。朝鮮人</a:t>
            </a:r>
            <a:r>
              <a:rPr lang="ko-KR" altLang="en-US" sz="2800" dirty="0">
                <a:latin typeface="MS Gothic" panose="020B0609070205080204" pitchFamily="49" charset="-128"/>
                <a:ea typeface="MS Gothic" panose="020B0609070205080204" pitchFamily="49" charset="-128"/>
              </a:rPr>
              <a:t>은 </a:t>
            </a:r>
            <a:r>
              <a:rPr lang="ja-JP" altLang="en-US" sz="2800" dirty="0">
                <a:latin typeface="MS Gothic" panose="020B0609070205080204" pitchFamily="49" charset="-128"/>
                <a:ea typeface="MS Gothic" panose="020B0609070205080204" pitchFamily="49" charset="-128"/>
              </a:rPr>
              <a:t>深夜</a:t>
            </a:r>
            <a:r>
              <a:rPr lang="ko-KR" altLang="en-US" sz="2800" dirty="0">
                <a:latin typeface="MS Gothic" panose="020B0609070205080204" pitchFamily="49" charset="-128"/>
                <a:ea typeface="MS Gothic" panose="020B0609070205080204" pitchFamily="49" charset="-128"/>
              </a:rPr>
              <a:t>에 멀리 떨어진 산속이나 화장장에서 촛불을 켜고</a:t>
            </a:r>
            <a:r>
              <a:rPr lang="ja-JP" altLang="en-US" sz="2800" dirty="0">
                <a:latin typeface="MS Gothic" panose="020B0609070205080204" pitchFamily="49" charset="-128"/>
                <a:ea typeface="MS Gothic" panose="020B0609070205080204" pitchFamily="49" charset="-128"/>
              </a:rPr>
              <a:t>、博打</a:t>
            </a:r>
            <a:r>
              <a:rPr lang="ko-KR" altLang="en-US" sz="2800" dirty="0">
                <a:latin typeface="MS Gothic" panose="020B0609070205080204" pitchFamily="49" charset="-128"/>
                <a:ea typeface="MS Gothic" panose="020B0609070205080204" pitchFamily="49" charset="-128"/>
              </a:rPr>
              <a:t>을 했다</a:t>
            </a:r>
            <a:r>
              <a:rPr lang="ja-JP" altLang="en-US" sz="2800" dirty="0">
                <a:latin typeface="MS Gothic" panose="020B0609070205080204" pitchFamily="49" charset="-128"/>
                <a:ea typeface="MS Gothic" panose="020B0609070205080204" pitchFamily="49" charset="-128"/>
              </a:rPr>
              <a:t>。</a:t>
            </a:r>
            <a:r>
              <a:rPr lang="en-US" altLang="ja-JP" sz="2800" dirty="0">
                <a:latin typeface="MS Gothic" panose="020B0609070205080204" pitchFamily="49" charset="-128"/>
                <a:ea typeface="MS Gothic" panose="020B0609070205080204" pitchFamily="49" charset="-128"/>
              </a:rPr>
              <a:t>1942</a:t>
            </a:r>
            <a:r>
              <a:rPr lang="ja-JP" altLang="en-US" sz="2800" dirty="0">
                <a:latin typeface="MS Gothic" panose="020B0609070205080204" pitchFamily="49" charset="-128"/>
                <a:ea typeface="MS Gothic" panose="020B0609070205080204" pitchFamily="49" charset="-128"/>
              </a:rPr>
              <a:t>年</a:t>
            </a:r>
            <a:r>
              <a:rPr lang="en-US" altLang="ja-JP" sz="2800" dirty="0">
                <a:latin typeface="MS Gothic" panose="020B0609070205080204" pitchFamily="49" charset="-128"/>
                <a:ea typeface="MS Gothic" panose="020B0609070205080204" pitchFamily="49" charset="-128"/>
              </a:rPr>
              <a:t>4</a:t>
            </a:r>
            <a:r>
              <a:rPr lang="ja-JP" altLang="en-US" sz="2800" dirty="0">
                <a:latin typeface="MS Gothic" panose="020B0609070205080204" pitchFamily="49" charset="-128"/>
                <a:ea typeface="MS Gothic" panose="020B0609070205080204" pitchFamily="49" charset="-128"/>
              </a:rPr>
              <a:t>月</a:t>
            </a:r>
            <a:r>
              <a:rPr lang="ko-KR" altLang="en-US" sz="2800" dirty="0">
                <a:latin typeface="MS Gothic" panose="020B0609070205080204" pitchFamily="49" charset="-128"/>
                <a:ea typeface="MS Gothic" panose="020B0609070205080204" pitchFamily="49" charset="-128"/>
              </a:rPr>
              <a:t>에도 </a:t>
            </a:r>
            <a:r>
              <a:rPr lang="ja-JP" altLang="en-US" sz="2800" dirty="0">
                <a:latin typeface="MS Gothic" panose="020B0609070205080204" pitchFamily="49" charset="-128"/>
                <a:ea typeface="MS Gothic" panose="020B0609070205080204" pitchFamily="49" charset="-128"/>
              </a:rPr>
              <a:t>相愛寮</a:t>
            </a:r>
            <a:r>
              <a:rPr lang="ko-KR" altLang="en-US" sz="2800" dirty="0">
                <a:latin typeface="MS Gothic" panose="020B0609070205080204" pitchFamily="49" charset="-128"/>
                <a:ea typeface="MS Gothic" panose="020B0609070205080204" pitchFamily="49" charset="-128"/>
              </a:rPr>
              <a:t>에서 </a:t>
            </a:r>
            <a:r>
              <a:rPr lang="ja-JP" altLang="en-US" sz="2800" dirty="0">
                <a:latin typeface="MS Gothic" panose="020B0609070205080204" pitchFamily="49" charset="-128"/>
                <a:ea typeface="MS Gothic" panose="020B0609070205080204" pitchFamily="49" charset="-128"/>
              </a:rPr>
              <a:t>李漢鳳 </a:t>
            </a:r>
            <a:r>
              <a:rPr lang="ko-KR" altLang="en-US" sz="2800" dirty="0">
                <a:latin typeface="MS Gothic" panose="020B0609070205080204" pitchFamily="49" charset="-128"/>
                <a:ea typeface="MS Gothic" panose="020B0609070205080204" pitchFamily="49" charset="-128"/>
              </a:rPr>
              <a:t>등</a:t>
            </a:r>
            <a:r>
              <a:rPr lang="ja-JP" altLang="en-US" sz="28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en-US" altLang="ja-JP" sz="2800" dirty="0">
                <a:latin typeface="MS Gothic" panose="020B0609070205080204" pitchFamily="49" charset="-128"/>
                <a:ea typeface="MS Gothic" panose="020B0609070205080204" pitchFamily="49" charset="-128"/>
              </a:rPr>
              <a:t>3</a:t>
            </a:r>
            <a:r>
              <a:rPr lang="ja-JP" altLang="en-US" sz="2800" dirty="0">
                <a:latin typeface="MS Gothic" panose="020B0609070205080204" pitchFamily="49" charset="-128"/>
                <a:ea typeface="MS Gothic" panose="020B0609070205080204" pitchFamily="49" charset="-128"/>
              </a:rPr>
              <a:t>名</a:t>
            </a:r>
            <a:r>
              <a:rPr lang="ko-KR" altLang="en-US" sz="2800" dirty="0">
                <a:latin typeface="MS Gothic" panose="020B0609070205080204" pitchFamily="49" charset="-128"/>
                <a:ea typeface="MS Gothic" panose="020B0609070205080204" pitchFamily="49" charset="-128"/>
              </a:rPr>
              <a:t>이 화투로 </a:t>
            </a:r>
            <a:r>
              <a:rPr lang="ja-JP" altLang="en-US" sz="2800" dirty="0">
                <a:latin typeface="MS Gothic" panose="020B0609070205080204" pitchFamily="49" charset="-128"/>
                <a:ea typeface="MS Gothic" panose="020B0609070205080204" pitchFamily="49" charset="-128"/>
              </a:rPr>
              <a:t>賭博</a:t>
            </a:r>
            <a:r>
              <a:rPr lang="ko-KR" altLang="en-US" sz="2800" dirty="0">
                <a:latin typeface="MS Gothic" panose="020B0609070205080204" pitchFamily="49" charset="-128"/>
                <a:ea typeface="MS Gothic" panose="020B0609070205080204" pitchFamily="49" charset="-128"/>
              </a:rPr>
              <a:t>을 하던 중</a:t>
            </a:r>
            <a:r>
              <a:rPr lang="ja-JP" altLang="en-US" sz="2800" dirty="0">
                <a:latin typeface="MS Gothic" panose="020B0609070205080204" pitchFamily="49" charset="-128"/>
                <a:ea typeface="MS Gothic" panose="020B0609070205080204" pitchFamily="49" charset="-128"/>
              </a:rPr>
              <a:t>、日本人 労務課員</a:t>
            </a:r>
            <a:r>
              <a:rPr lang="ko-KR" altLang="en-US" sz="2800" dirty="0">
                <a:latin typeface="MS Gothic" panose="020B0609070205080204" pitchFamily="49" charset="-128"/>
                <a:ea typeface="MS Gothic" panose="020B0609070205080204" pitchFamily="49" charset="-128"/>
              </a:rPr>
              <a:t>이 이를 발견하고</a:t>
            </a:r>
            <a:r>
              <a:rPr lang="ja-JP" altLang="en-US" sz="2800" dirty="0">
                <a:latin typeface="MS Gothic" panose="020B0609070205080204" pitchFamily="49" charset="-128"/>
                <a:ea typeface="MS Gothic" panose="020B0609070205080204" pitchFamily="49" charset="-128"/>
              </a:rPr>
              <a:t>、</a:t>
            </a:r>
            <a:r>
              <a:rPr lang="en-US" altLang="ja-JP" sz="2800" dirty="0">
                <a:latin typeface="MS Gothic" panose="020B0609070205080204" pitchFamily="49" charset="-128"/>
                <a:ea typeface="MS Gothic" panose="020B0609070205080204" pitchFamily="49" charset="-128"/>
              </a:rPr>
              <a:t>3</a:t>
            </a:r>
            <a:r>
              <a:rPr lang="ja-JP" altLang="en-US" sz="2800" dirty="0">
                <a:latin typeface="MS Gothic" panose="020B0609070205080204" pitchFamily="49" charset="-128"/>
                <a:ea typeface="MS Gothic" panose="020B0609070205080204" pitchFamily="49" charset="-128"/>
              </a:rPr>
              <a:t>名</a:t>
            </a:r>
            <a:r>
              <a:rPr lang="ko-KR" altLang="en-US" sz="2800" dirty="0">
                <a:latin typeface="MS Gothic" panose="020B0609070205080204" pitchFamily="49" charset="-128"/>
                <a:ea typeface="MS Gothic" panose="020B0609070205080204" pitchFamily="49" charset="-128"/>
              </a:rPr>
              <a:t>을 </a:t>
            </a:r>
            <a:r>
              <a:rPr lang="ja-JP" altLang="en-US" sz="2800" dirty="0">
                <a:latin typeface="MS Gothic" panose="020B0609070205080204" pitchFamily="49" charset="-128"/>
                <a:ea typeface="MS Gothic" panose="020B0609070205080204" pitchFamily="49" charset="-128"/>
              </a:rPr>
              <a:t>管轄 警察署</a:t>
            </a:r>
            <a:r>
              <a:rPr lang="ko-KR" altLang="en-US" sz="2800" dirty="0">
                <a:latin typeface="MS Gothic" panose="020B0609070205080204" pitchFamily="49" charset="-128"/>
                <a:ea typeface="MS Gothic" panose="020B0609070205080204" pitchFamily="49" charset="-128"/>
              </a:rPr>
              <a:t>로 </a:t>
            </a:r>
            <a:r>
              <a:rPr lang="ja-JP" altLang="en-US" sz="2800" dirty="0">
                <a:latin typeface="MS Gothic" panose="020B0609070205080204" pitchFamily="49" charset="-128"/>
                <a:ea typeface="MS Gothic" panose="020B0609070205080204" pitchFamily="49" charset="-128"/>
              </a:rPr>
              <a:t>連行</a:t>
            </a:r>
            <a:r>
              <a:rPr lang="ko-KR" altLang="en-US" sz="2800" dirty="0">
                <a:latin typeface="MS Gothic" panose="020B0609070205080204" pitchFamily="49" charset="-128"/>
                <a:ea typeface="MS Gothic" panose="020B0609070205080204" pitchFamily="49" charset="-128"/>
              </a:rPr>
              <a:t>하려고 했다</a:t>
            </a:r>
            <a:r>
              <a:rPr lang="ja-JP" altLang="en-US" sz="2800" dirty="0">
                <a:latin typeface="MS Gothic" panose="020B0609070205080204" pitchFamily="49" charset="-128"/>
                <a:ea typeface="MS Gothic" panose="020B0609070205080204" pitchFamily="49" charset="-128"/>
              </a:rPr>
              <a:t>。同僚 朝鮮人 </a:t>
            </a:r>
            <a:r>
              <a:rPr lang="ko-KR" altLang="en-US" sz="2800" dirty="0">
                <a:latin typeface="MS Gothic" panose="020B0609070205080204" pitchFamily="49" charset="-128"/>
                <a:ea typeface="MS Gothic" panose="020B0609070205080204" pitchFamily="49" charset="-128"/>
              </a:rPr>
              <a:t>약 </a:t>
            </a:r>
            <a:r>
              <a:rPr lang="en-US" altLang="ja-JP" sz="2800" dirty="0">
                <a:latin typeface="MS Gothic" panose="020B0609070205080204" pitchFamily="49" charset="-128"/>
                <a:ea typeface="MS Gothic" panose="020B0609070205080204" pitchFamily="49" charset="-128"/>
              </a:rPr>
              <a:t>160</a:t>
            </a:r>
            <a:r>
              <a:rPr lang="ja-JP" altLang="en-US" sz="2800" dirty="0">
                <a:latin typeface="MS Gothic" panose="020B0609070205080204" pitchFamily="49" charset="-128"/>
                <a:ea typeface="MS Gothic" panose="020B0609070205080204" pitchFamily="49" charset="-128"/>
              </a:rPr>
              <a:t>名</a:t>
            </a:r>
            <a:r>
              <a:rPr lang="ko-KR" altLang="en-US" sz="2800" dirty="0">
                <a:latin typeface="MS Gothic" panose="020B0609070205080204" pitchFamily="49" charset="-128"/>
                <a:ea typeface="MS Gothic" panose="020B0609070205080204" pitchFamily="49" charset="-128"/>
              </a:rPr>
              <a:t>은 이들을 되찾으려고 </a:t>
            </a:r>
            <a:r>
              <a:rPr lang="ja-JP" altLang="en-US" sz="2800" dirty="0">
                <a:latin typeface="MS Gothic" panose="020B0609070205080204" pitchFamily="49" charset="-128"/>
                <a:ea typeface="MS Gothic" panose="020B0609070205080204" pitchFamily="49" charset="-128"/>
              </a:rPr>
              <a:t>寮 事務室</a:t>
            </a:r>
            <a:r>
              <a:rPr lang="ko-KR" altLang="en-US" sz="2800" dirty="0">
                <a:latin typeface="MS Gothic" panose="020B0609070205080204" pitchFamily="49" charset="-128"/>
                <a:ea typeface="MS Gothic" panose="020B0609070205080204" pitchFamily="49" charset="-128"/>
              </a:rPr>
              <a:t>에 쇄도하여 </a:t>
            </a:r>
            <a:r>
              <a:rPr lang="ko-KR" altLang="en-US" sz="2800" dirty="0" err="1">
                <a:latin typeface="MS Gothic" panose="020B0609070205080204" pitchFamily="49" charset="-128"/>
                <a:ea typeface="MS Gothic" panose="020B0609070205080204" pitchFamily="49" charset="-128"/>
              </a:rPr>
              <a:t>노무과</a:t>
            </a:r>
            <a:r>
              <a:rPr lang="ko-KR" altLang="en-US" sz="2800" dirty="0">
                <a:latin typeface="MS Gothic" panose="020B0609070205080204" pitchFamily="49" charset="-128"/>
                <a:ea typeface="MS Gothic" panose="020B0609070205080204" pitchFamily="49" charset="-128"/>
              </a:rPr>
              <a:t> 직원에게 상해를 입히고</a:t>
            </a:r>
            <a:r>
              <a:rPr lang="ja-JP" altLang="en-US" sz="2800" dirty="0">
                <a:latin typeface="MS Gothic" panose="020B0609070205080204" pitchFamily="49" charset="-128"/>
                <a:ea typeface="MS Gothic" panose="020B0609070205080204" pitchFamily="49" charset="-128"/>
              </a:rPr>
              <a:t>、事務所 </a:t>
            </a:r>
            <a:r>
              <a:rPr lang="ko-KR" altLang="en-US" sz="2800" dirty="0">
                <a:latin typeface="MS Gothic" panose="020B0609070205080204" pitchFamily="49" charset="-128"/>
                <a:ea typeface="MS Gothic" panose="020B0609070205080204" pitchFamily="49" charset="-128"/>
              </a:rPr>
              <a:t>창유리 </a:t>
            </a:r>
            <a:r>
              <a:rPr lang="en-US" altLang="ko-KR" sz="2800" dirty="0">
                <a:latin typeface="MS Gothic" panose="020B0609070205080204" pitchFamily="49" charset="-128"/>
                <a:ea typeface="MS Gothic" panose="020B0609070205080204" pitchFamily="49" charset="-128"/>
              </a:rPr>
              <a:t>36</a:t>
            </a:r>
            <a:r>
              <a:rPr lang="ko-KR" altLang="en-US" sz="2800" dirty="0">
                <a:latin typeface="MS Gothic" panose="020B0609070205080204" pitchFamily="49" charset="-128"/>
                <a:ea typeface="MS Gothic" panose="020B0609070205080204" pitchFamily="49" charset="-128"/>
              </a:rPr>
              <a:t>장을 깨트렸다</a:t>
            </a:r>
            <a:r>
              <a:rPr lang="en-US" altLang="ko-KR" sz="2800" dirty="0">
                <a:latin typeface="MS Gothic" panose="020B0609070205080204" pitchFamily="49" charset="-128"/>
                <a:ea typeface="MS Gothic" panose="020B0609070205080204" pitchFamily="49" charset="-128"/>
              </a:rPr>
              <a:t>. </a:t>
            </a:r>
            <a:r>
              <a:rPr lang="ko-KR" altLang="en-US" sz="2800" dirty="0">
                <a:latin typeface="MS Gothic" panose="020B0609070205080204" pitchFamily="49" charset="-128"/>
                <a:ea typeface="MS Gothic" panose="020B0609070205080204" pitchFamily="49" charset="-128"/>
              </a:rPr>
              <a:t>이 때문에 </a:t>
            </a:r>
            <a:r>
              <a:rPr lang="ja-JP" altLang="en-US" sz="2800" dirty="0">
                <a:latin typeface="MS Gothic" panose="020B0609070205080204" pitchFamily="49" charset="-128"/>
                <a:ea typeface="MS Gothic" panose="020B0609070205080204" pitchFamily="49" charset="-128"/>
              </a:rPr>
              <a:t>相川署員</a:t>
            </a:r>
            <a:r>
              <a:rPr lang="ko-KR" altLang="en-US" sz="2800" dirty="0">
                <a:latin typeface="MS Gothic" panose="020B0609070205080204" pitchFamily="49" charset="-128"/>
                <a:ea typeface="MS Gothic" panose="020B0609070205080204" pitchFamily="49" charset="-128"/>
              </a:rPr>
              <a:t>이 급파되고</a:t>
            </a:r>
            <a:r>
              <a:rPr lang="ja-JP" altLang="en-US" sz="2800" dirty="0">
                <a:latin typeface="MS Gothic" panose="020B0609070205080204" pitchFamily="49" charset="-128"/>
                <a:ea typeface="MS Gothic" panose="020B0609070205080204" pitchFamily="49" charset="-128"/>
              </a:rPr>
              <a:t>、主謀者 </a:t>
            </a:r>
            <a:r>
              <a:rPr lang="en-US" altLang="ja-JP" sz="2800" dirty="0">
                <a:latin typeface="MS Gothic" panose="020B0609070205080204" pitchFamily="49" charset="-128"/>
                <a:ea typeface="MS Gothic" panose="020B0609070205080204" pitchFamily="49" charset="-128"/>
              </a:rPr>
              <a:t>8</a:t>
            </a:r>
            <a:r>
              <a:rPr lang="ja-JP" altLang="en-US" sz="2800" dirty="0">
                <a:latin typeface="MS Gothic" panose="020B0609070205080204" pitchFamily="49" charset="-128"/>
                <a:ea typeface="MS Gothic" panose="020B0609070205080204" pitchFamily="49" charset="-128"/>
              </a:rPr>
              <a:t>名</a:t>
            </a:r>
            <a:r>
              <a:rPr lang="ko-KR" altLang="en-US" sz="2800" dirty="0">
                <a:latin typeface="MS Gothic" panose="020B0609070205080204" pitchFamily="49" charset="-128"/>
                <a:ea typeface="MS Gothic" panose="020B0609070205080204" pitchFamily="49" charset="-128"/>
              </a:rPr>
              <a:t>을 체포하고 그들을 달래 해산시켰다</a:t>
            </a:r>
            <a:r>
              <a:rPr lang="en-US" altLang="ja-JP" sz="2800" dirty="0">
                <a:latin typeface="MS Gothic" panose="020B0609070205080204" pitchFamily="49" charset="-128"/>
                <a:ea typeface="MS Gothic" panose="020B0609070205080204" pitchFamily="49" charset="-128"/>
              </a:rPr>
              <a:t>”(</a:t>
            </a:r>
            <a:r>
              <a:rPr lang="ja-JP" altLang="en-US" sz="2800" dirty="0">
                <a:latin typeface="MS Gothic" panose="020B0609070205080204" pitchFamily="49" charset="-128"/>
                <a:ea typeface="MS Gothic" panose="020B0609070205080204" pitchFamily="49" charset="-128"/>
              </a:rPr>
              <a:t>廣瀨貞三</a:t>
            </a:r>
            <a:r>
              <a:rPr lang="en-US" altLang="ja-JP" sz="2800" dirty="0">
                <a:latin typeface="MS Gothic" panose="020B0609070205080204" pitchFamily="49" charset="-128"/>
                <a:ea typeface="MS Gothic" panose="020B0609070205080204" pitchFamily="49" charset="-128"/>
              </a:rPr>
              <a:t>(2000), 16).</a:t>
            </a:r>
            <a:endParaRPr lang="ja-JP" altLang="en-US" sz="2800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25424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FB0C0E4-9B91-4386-A282-94F12340D0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ja-JP" altLang="en-US" sz="3600" dirty="0">
                <a:latin typeface="MS Gothic" panose="020B0609070205080204" pitchFamily="49" charset="-128"/>
                <a:ea typeface="MS Gothic" panose="020B0609070205080204" pitchFamily="49" charset="-128"/>
              </a:rPr>
              <a:t>佐渡鉱山</a:t>
            </a:r>
            <a:r>
              <a:rPr lang="ko-KR" altLang="en-US" sz="3600" dirty="0">
                <a:latin typeface="MS Gothic" panose="020B0609070205080204" pitchFamily="49" charset="-128"/>
                <a:ea typeface="MS Gothic" panose="020B0609070205080204" pitchFamily="49" charset="-128"/>
              </a:rPr>
              <a:t>의 경우</a:t>
            </a:r>
            <a:r>
              <a:rPr lang="ja-JP" altLang="en-US" sz="3600" dirty="0">
                <a:latin typeface="MS Gothic" panose="020B0609070205080204" pitchFamily="49" charset="-128"/>
                <a:ea typeface="MS Gothic" panose="020B0609070205080204" pitchFamily="49" charset="-128"/>
              </a:rPr>
              <a:t>、他 </a:t>
            </a:r>
            <a:r>
              <a:rPr lang="ko-KR" altLang="en-US" sz="3600" dirty="0">
                <a:latin typeface="MS Gothic" panose="020B0609070205080204" pitchFamily="49" charset="-128"/>
                <a:ea typeface="MS Gothic" panose="020B0609070205080204" pitchFamily="49" charset="-128"/>
              </a:rPr>
              <a:t>사업장과 달리</a:t>
            </a:r>
            <a:r>
              <a:rPr lang="en-US" altLang="ko-KR" sz="3600" dirty="0">
                <a:latin typeface="MS Gothic" panose="020B0609070205080204" pitchFamily="49" charset="-128"/>
                <a:ea typeface="MS Gothic" panose="020B0609070205080204" pitchFamily="49" charset="-128"/>
              </a:rPr>
              <a:t>, </a:t>
            </a:r>
            <a:r>
              <a:rPr lang="ko-KR" altLang="en-US" sz="3600" dirty="0">
                <a:latin typeface="MS Gothic" panose="020B0609070205080204" pitchFamily="49" charset="-128"/>
                <a:ea typeface="MS Gothic" panose="020B0609070205080204" pitchFamily="49" charset="-128"/>
              </a:rPr>
              <a:t>조선인이 들어온 최초 </a:t>
            </a:r>
            <a:r>
              <a:rPr lang="en-US" altLang="ko-KR" sz="3600" dirty="0">
                <a:latin typeface="MS Gothic" panose="020B0609070205080204" pitchFamily="49" charset="-128"/>
                <a:ea typeface="MS Gothic" panose="020B0609070205080204" pitchFamily="49" charset="-128"/>
              </a:rPr>
              <a:t>1940</a:t>
            </a:r>
            <a:r>
              <a:rPr lang="ko-KR" altLang="en-US" sz="3600" dirty="0">
                <a:latin typeface="MS Gothic" panose="020B0609070205080204" pitchFamily="49" charset="-128"/>
                <a:ea typeface="MS Gothic" panose="020B0609070205080204" pitchFamily="49" charset="-128"/>
              </a:rPr>
              <a:t>년을 제외하고</a:t>
            </a:r>
            <a:r>
              <a:rPr lang="en-US" altLang="ko-KR" sz="3600" dirty="0">
                <a:latin typeface="MS Gothic" panose="020B0609070205080204" pitchFamily="49" charset="-128"/>
                <a:ea typeface="MS Gothic" panose="020B0609070205080204" pitchFamily="49" charset="-128"/>
              </a:rPr>
              <a:t>,</a:t>
            </a:r>
            <a:r>
              <a:rPr lang="ko-KR" altLang="en-US" sz="3600" dirty="0" err="1">
                <a:latin typeface="MS Gothic" panose="020B0609070205080204" pitchFamily="49" charset="-128"/>
                <a:ea typeface="MS Gothic" panose="020B0609070205080204" pitchFamily="49" charset="-128"/>
              </a:rPr>
              <a:t>그들에</a:t>
            </a:r>
            <a:r>
              <a:rPr lang="ko-KR" altLang="en-US" sz="3600" dirty="0">
                <a:latin typeface="MS Gothic" panose="020B0609070205080204" pitchFamily="49" charset="-128"/>
                <a:ea typeface="MS Gothic" panose="020B0609070205080204" pitchFamily="49" charset="-128"/>
              </a:rPr>
              <a:t> 의한 </a:t>
            </a:r>
            <a:r>
              <a:rPr lang="ja-JP" altLang="en-US" sz="3600" dirty="0">
                <a:latin typeface="MS Gothic" panose="020B0609070205080204" pitchFamily="49" charset="-128"/>
                <a:ea typeface="MS Gothic" panose="020B0609070205080204" pitchFamily="49" charset="-128"/>
              </a:rPr>
              <a:t>紛争</a:t>
            </a:r>
            <a:r>
              <a:rPr lang="ko-KR" altLang="en-US" sz="3600" dirty="0">
                <a:latin typeface="MS Gothic" panose="020B0609070205080204" pitchFamily="49" charset="-128"/>
                <a:ea typeface="MS Gothic" panose="020B0609070205080204" pitchFamily="49" charset="-128"/>
              </a:rPr>
              <a:t>은 없었다</a:t>
            </a:r>
            <a:r>
              <a:rPr lang="en-US" altLang="ko-KR" sz="3600" dirty="0">
                <a:latin typeface="MS Gothic" panose="020B0609070205080204" pitchFamily="49" charset="-128"/>
                <a:ea typeface="MS Gothic" panose="020B0609070205080204" pitchFamily="49" charset="-128"/>
              </a:rPr>
              <a:t>.</a:t>
            </a:r>
            <a:r>
              <a:rPr lang="ja-JP" altLang="en-US" sz="3600" dirty="0">
                <a:latin typeface="MS Gothic" panose="020B0609070205080204" pitchFamily="49" charset="-128"/>
                <a:ea typeface="MS Gothic" panose="020B0609070205080204" pitchFamily="49" charset="-128"/>
              </a:rPr>
              <a:t>終戦 </a:t>
            </a:r>
            <a:r>
              <a:rPr lang="ko-KR" altLang="en-US" sz="3600" dirty="0">
                <a:latin typeface="MS Gothic" panose="020B0609070205080204" pitchFamily="49" charset="-128"/>
                <a:ea typeface="MS Gothic" panose="020B0609070205080204" pitchFamily="49" charset="-128"/>
              </a:rPr>
              <a:t>후에도 다른 곳과 같은 폭력은 없었다</a:t>
            </a:r>
            <a:r>
              <a:rPr lang="en-US" altLang="ko-KR" sz="3600" dirty="0">
                <a:latin typeface="MS Gothic" panose="020B0609070205080204" pitchFamily="49" charset="-128"/>
                <a:ea typeface="MS Gothic" panose="020B0609070205080204" pitchFamily="49" charset="-128"/>
              </a:rPr>
              <a:t>.</a:t>
            </a:r>
            <a:br>
              <a:rPr lang="en-US" altLang="ja-JP" sz="4000" dirty="0">
                <a:latin typeface="MS Gothic" panose="020B0609070205080204" pitchFamily="49" charset="-128"/>
                <a:ea typeface="MS Gothic" panose="020B0609070205080204" pitchFamily="49" charset="-128"/>
              </a:rPr>
            </a:br>
            <a:br>
              <a:rPr lang="en-US" altLang="ja-JP" sz="4000" dirty="0">
                <a:latin typeface="MS Gothic" panose="020B0609070205080204" pitchFamily="49" charset="-128"/>
                <a:ea typeface="MS Gothic" panose="020B0609070205080204" pitchFamily="49" charset="-128"/>
              </a:rPr>
            </a:br>
            <a:r>
              <a:rPr lang="ja-JP" altLang="en-US" sz="3600" dirty="0">
                <a:latin typeface="MS Gothic" panose="020B0609070205080204" pitchFamily="49" charset="-128"/>
                <a:ea typeface="MS Gothic" panose="020B0609070205080204" pitchFamily="49" charset="-128"/>
              </a:rPr>
              <a:t>終戦</a:t>
            </a:r>
            <a:r>
              <a:rPr lang="ko-KR" altLang="en-US" sz="3600" dirty="0">
                <a:latin typeface="MS Gothic" panose="020B0609070205080204" pitchFamily="49" charset="-128"/>
                <a:ea typeface="MS Gothic" panose="020B0609070205080204" pitchFamily="49" charset="-128"/>
              </a:rPr>
              <a:t>을 </a:t>
            </a:r>
            <a:r>
              <a:rPr lang="ja-JP" altLang="en-US" sz="3600" dirty="0">
                <a:latin typeface="MS Gothic" panose="020B0609070205080204" pitchFamily="49" charset="-128"/>
                <a:ea typeface="MS Gothic" panose="020B0609070205080204" pitchFamily="49" charset="-128"/>
              </a:rPr>
              <a:t>佐渡鉱山</a:t>
            </a:r>
            <a:r>
              <a:rPr lang="ko-KR" altLang="en-US" sz="3600" dirty="0">
                <a:latin typeface="MS Gothic" panose="020B0609070205080204" pitchFamily="49" charset="-128"/>
                <a:ea typeface="MS Gothic" panose="020B0609070205080204" pitchFamily="49" charset="-128"/>
              </a:rPr>
              <a:t>에서 맞은 </a:t>
            </a:r>
            <a:r>
              <a:rPr lang="ko-KR" altLang="en-US" sz="3600" dirty="0">
                <a:latin typeface="MS Gothic" panose="020B0609070205080204" pitchFamily="49" charset="-128"/>
              </a:rPr>
              <a:t>平井는</a:t>
            </a:r>
            <a:r>
              <a:rPr lang="ja-JP" altLang="en-US" sz="3600" dirty="0">
                <a:latin typeface="MS Gothic" panose="020B0609070205080204" pitchFamily="49" charset="-128"/>
                <a:ea typeface="MS Gothic" panose="020B0609070205080204" pitchFamily="49" charset="-128"/>
              </a:rPr>
              <a:t>「</a:t>
            </a:r>
            <a:r>
              <a:rPr lang="ko-KR" altLang="en-US" sz="3600" dirty="0">
                <a:latin typeface="MS Gothic" panose="020B0609070205080204" pitchFamily="49" charset="-128"/>
                <a:ea typeface="MS Gothic" panose="020B0609070205080204" pitchFamily="49" charset="-128"/>
              </a:rPr>
              <a:t>대체로 </a:t>
            </a:r>
            <a:r>
              <a:rPr lang="ja-JP" altLang="en-US" sz="3600" dirty="0">
                <a:latin typeface="MS Gothic" panose="020B0609070205080204" pitchFamily="49" charset="-128"/>
                <a:ea typeface="MS Gothic" panose="020B0609070205080204" pitchFamily="49" charset="-128"/>
              </a:rPr>
              <a:t>訓練 </a:t>
            </a:r>
            <a:r>
              <a:rPr lang="ko-KR" altLang="en-US" sz="3600" dirty="0">
                <a:latin typeface="MS Gothic" panose="020B0609070205080204" pitchFamily="49" charset="-128"/>
                <a:ea typeface="MS Gothic" panose="020B0609070205080204" pitchFamily="49" charset="-128"/>
              </a:rPr>
              <a:t>또는 </a:t>
            </a:r>
            <a:r>
              <a:rPr lang="ko-KR" altLang="en-US" sz="3600" dirty="0">
                <a:latin typeface="MS Gothic" panose="020B0609070205080204" pitchFamily="49" charset="-128"/>
              </a:rPr>
              <a:t>指導를 잘 한 것 같고</a:t>
            </a:r>
            <a:r>
              <a:rPr lang="en-US" altLang="ko-KR" sz="3600" dirty="0">
                <a:latin typeface="MS Gothic" panose="020B0609070205080204" pitchFamily="49" charset="-128"/>
              </a:rPr>
              <a:t>, </a:t>
            </a:r>
            <a:r>
              <a:rPr lang="ko-KR" altLang="en-US" sz="3600" dirty="0">
                <a:latin typeface="MS Gothic" panose="020B0609070205080204" pitchFamily="49" charset="-128"/>
              </a:rPr>
              <a:t>終戦을 맞아서도 다른 地方에서 </a:t>
            </a:r>
            <a:r>
              <a:rPr lang="ko-KR" altLang="en-US" sz="3600" dirty="0" err="1">
                <a:latin typeface="MS Gothic" panose="020B0609070205080204" pitchFamily="49" charset="-128"/>
              </a:rPr>
              <a:t>보였덨</a:t>
            </a:r>
            <a:r>
              <a:rPr lang="ko-KR" altLang="en-US" sz="3600" dirty="0">
                <a:latin typeface="MS Gothic" panose="020B0609070205080204" pitchFamily="49" charset="-128"/>
              </a:rPr>
              <a:t> 폭력적 상황도 일어나지 않고 그들을 </a:t>
            </a:r>
            <a:r>
              <a:rPr lang="ko-KR" altLang="en-US" sz="3600" dirty="0" err="1">
                <a:latin typeface="MS Gothic" panose="020B0609070205080204" pitchFamily="49" charset="-128"/>
              </a:rPr>
              <a:t>귀환시킬</a:t>
            </a:r>
            <a:r>
              <a:rPr lang="ko-KR" altLang="en-US" sz="3600" dirty="0">
                <a:latin typeface="MS Gothic" panose="020B0609070205080204" pitchFamily="49" charset="-128"/>
              </a:rPr>
              <a:t> 수 있었다”</a:t>
            </a:r>
            <a:r>
              <a:rPr lang="ja-JP" altLang="en-US" sz="3600" dirty="0">
                <a:latin typeface="MS Gothic" panose="020B0609070205080204" pitchFamily="49" charset="-128"/>
                <a:ea typeface="MS Gothic" panose="020B0609070205080204" pitchFamily="49" charset="-128"/>
              </a:rPr>
              <a:t>と </a:t>
            </a:r>
            <a:r>
              <a:rPr lang="ko-KR" altLang="en-US" sz="3600" dirty="0">
                <a:latin typeface="MS Gothic" panose="020B0609070205080204" pitchFamily="49" charset="-128"/>
                <a:ea typeface="MS Gothic" panose="020B0609070205080204" pitchFamily="49" charset="-128"/>
              </a:rPr>
              <a:t>썼다</a:t>
            </a:r>
            <a:r>
              <a:rPr lang="en-US" altLang="ko-KR" sz="3600" dirty="0">
                <a:latin typeface="MS Gothic" panose="020B0609070205080204" pitchFamily="49" charset="-128"/>
                <a:ea typeface="MS Gothic" panose="020B0609070205080204" pitchFamily="49" charset="-128"/>
              </a:rPr>
              <a:t>(486).</a:t>
            </a:r>
            <a:endParaRPr lang="ko-KR" altLang="en-US" sz="4000" dirty="0">
              <a:latin typeface="MS Gothic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2309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8688665-9AC2-4237-3586-2255795FC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55762"/>
          </a:xfrm>
        </p:spPr>
        <p:txBody>
          <a:bodyPr/>
          <a:lstStyle/>
          <a:p>
            <a:r>
              <a:rPr lang="en-US" altLang="ko-KR" dirty="0">
                <a:latin typeface="MS UI Gothic" panose="020B0600070205080204" pitchFamily="34" charset="-128"/>
                <a:ea typeface="MS UI Gothic" panose="020B0600070205080204" pitchFamily="34" charset="-128"/>
              </a:rPr>
              <a:t>11. </a:t>
            </a:r>
            <a:r>
              <a:rPr lang="ja-JP" alt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日本人 女性</a:t>
            </a:r>
            <a:r>
              <a:rPr lang="ko-KR" alt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의 </a:t>
            </a:r>
            <a:r>
              <a:rPr lang="ja-JP" alt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記憶</a:t>
            </a:r>
            <a:endParaRPr lang="ko-KR" altLang="en-US" dirty="0">
              <a:latin typeface="MS UI Gothic" panose="020B0600070205080204" pitchFamily="34" charset="-128"/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FAA297C8-47E0-513D-9474-A70945BB57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9313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12A4A6-3E1D-F476-ADCA-874E998BEBDD}"/>
              </a:ext>
            </a:extLst>
          </p:cNvPr>
          <p:cNvSpPr txBox="1"/>
          <p:nvPr/>
        </p:nvSpPr>
        <p:spPr>
          <a:xfrm>
            <a:off x="241300" y="172954"/>
            <a:ext cx="11798300" cy="65101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相川町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(95), 683, {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新潟신문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} 1991.12.15, </a:t>
            </a:r>
            <a:r>
              <a:rPr lang="ko-KR" altLang="en-US" sz="2400" kern="0" spc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독자투고란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주부 新潟市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山口太惠子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(61), “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일본에 의한 조선 강제노동자가 문제가 되고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사도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(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佐渡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) </a:t>
            </a:r>
            <a:r>
              <a:rPr lang="ko-KR" altLang="en-US" sz="2400" kern="0" spc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아이카와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(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相川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)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의 광산에서 일하게 되었던 사람들에 대해서도 보도되었다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. 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그때는 광산 전체가 증산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증산으로 밤낮이 없었다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. 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고향을 떠나 먼 땅에서 일해야 했던 조선 사람들을 생각하면 마음이 아프지만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이번에 명부가 발견되고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생존자를 찾아내 </a:t>
            </a:r>
            <a:r>
              <a:rPr lang="ko-KR" altLang="en-US" sz="2400" kern="0" spc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아이카와로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초대한다는 소식을 듣고 대단히 기뻤다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. 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당시 나도 광산의 사택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(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社宅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)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에 살았다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. 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함초롬바탕" panose="02030604000101010101" pitchFamily="18" charset="-127"/>
                <a:ea typeface="함초롬바탕" panose="02030604000101010101" pitchFamily="18" charset="-127"/>
              </a:rPr>
              <a:t>그 사택의 몇 동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함초롬바탕" panose="02030604000101010101" pitchFamily="18" charset="-127"/>
                <a:ea typeface="함초롬바탕" panose="02030604000101010101" pitchFamily="18" charset="-127"/>
              </a:rPr>
              <a:t>(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함초롬바탕" panose="02030604000101010101" pitchFamily="18" charset="-127"/>
                <a:ea typeface="함초롬바탕" panose="02030604000101010101" pitchFamily="18" charset="-127"/>
              </a:rPr>
              <a:t>棟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함초롬바탕" panose="02030604000101010101" pitchFamily="18" charset="-127"/>
                <a:ea typeface="함초롬바탕" panose="02030604000101010101" pitchFamily="18" charset="-127"/>
              </a:rPr>
              <a:t>)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함초롬바탕" panose="02030604000101010101" pitchFamily="18" charset="-127"/>
                <a:ea typeface="함초롬바탕" panose="02030604000101010101" pitchFamily="18" charset="-127"/>
              </a:rPr>
              <a:t>인가 거기에 가족이 있는 조선 사람들이 살고 있었다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함초롬바탕" panose="02030604000101010101" pitchFamily="18" charset="-127"/>
                <a:ea typeface="함초롬바탕" panose="02030604000101010101" pitchFamily="18" charset="-127"/>
              </a:rPr>
              <a:t>. 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함초롬바탕" panose="02030604000101010101" pitchFamily="18" charset="-127"/>
                <a:ea typeface="함초롬바탕" panose="02030604000101010101" pitchFamily="18" charset="-127"/>
              </a:rPr>
              <a:t>내 어머니는 사이좋게 교제하고 있었는데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함초롬바탕" panose="02030604000101010101" pitchFamily="18" charset="-127"/>
                <a:ea typeface="함초롬바탕" panose="02030604000101010101" pitchFamily="18" charset="-127"/>
              </a:rPr>
              <a:t>그 중에 어떤 부인이 콩나물을 정말로 잘 만들었고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함초롬바탕" panose="02030604000101010101" pitchFamily="18" charset="-127"/>
                <a:ea typeface="함초롬바탕" panose="02030604000101010101" pitchFamily="18" charset="-127"/>
              </a:rPr>
              <a:t>우리 집에도 가끔 주셔서 그것을 먹었던 것을 기억하고 있다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함초롬바탕" panose="02030604000101010101" pitchFamily="18" charset="-127"/>
                <a:ea typeface="함초롬바탕" panose="02030604000101010101" pitchFamily="18" charset="-127"/>
              </a:rPr>
              <a:t>. 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함초롬바탕" panose="02030604000101010101" pitchFamily="18" charset="-127"/>
                <a:ea typeface="함초롬바탕" panose="02030604000101010101" pitchFamily="18" charset="-127"/>
              </a:rPr>
              <a:t>조선 사람들이 “</a:t>
            </a:r>
            <a:r>
              <a:rPr lang="ko-KR" altLang="en-US" sz="2400" kern="0" spc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함초롬바탕" panose="02030604000101010101" pitchFamily="18" charset="-127"/>
                <a:ea typeface="함초롬바탕" panose="02030604000101010101" pitchFamily="18" charset="-127"/>
              </a:rPr>
              <a:t>아이카와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함초롬바탕" panose="02030604000101010101" pitchFamily="18" charset="-127"/>
                <a:ea typeface="함초롬바탕" panose="02030604000101010101" pitchFamily="18" charset="-127"/>
              </a:rPr>
              <a:t> 사람들은 </a:t>
            </a:r>
            <a:r>
              <a:rPr lang="ko-KR" altLang="en-US" sz="2400" kern="0" spc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함초롬바탕" panose="02030604000101010101" pitchFamily="18" charset="-127"/>
                <a:ea typeface="함초롬바탕" panose="02030604000101010101" pitchFamily="18" charset="-127"/>
              </a:rPr>
              <a:t>친절했다”고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함초롬바탕" panose="02030604000101010101" pitchFamily="18" charset="-127"/>
                <a:ea typeface="함초롬바탕" panose="02030604000101010101" pitchFamily="18" charset="-127"/>
              </a:rPr>
              <a:t> 말했다는 것을 </a:t>
            </a:r>
            <a:r>
              <a:rPr lang="ko-KR" altLang="en-US" sz="2400" kern="0" spc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함초롬바탕" panose="02030604000101010101" pitchFamily="18" charset="-127"/>
                <a:ea typeface="함초롬바탕" panose="02030604000101010101" pitchFamily="18" charset="-127"/>
              </a:rPr>
              <a:t>듣고서는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함초롬바탕" panose="02030604000101010101" pitchFamily="18" charset="-127"/>
                <a:ea typeface="함초롬바탕" panose="02030604000101010101" pitchFamily="18" charset="-127"/>
              </a:rPr>
              <a:t> 마음이 놓였다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함초롬바탕" panose="02030604000101010101" pitchFamily="18" charset="-127"/>
                <a:ea typeface="함초롬바탕" panose="02030604000101010101" pitchFamily="18" charset="-127"/>
              </a:rPr>
              <a:t>. 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함초롬바탕" panose="02030604000101010101" pitchFamily="18" charset="-127"/>
                <a:ea typeface="함초롬바탕" panose="02030604000101010101" pitchFamily="18" charset="-127"/>
              </a:rPr>
              <a:t>우리집과 교제한 사람들 소식은 모르지만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함초롬바탕" panose="02030604000101010101" pitchFamily="18" charset="-127"/>
                <a:ea typeface="함초롬바탕" panose="02030604000101010101" pitchFamily="18" charset="-127"/>
              </a:rPr>
              <a:t>적어도 살아있는 사람들과 </a:t>
            </a:r>
            <a:r>
              <a:rPr lang="ko-KR" altLang="en-US" sz="2400" kern="0" spc="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함초롬바탕" panose="02030604000101010101" pitchFamily="18" charset="-127"/>
                <a:ea typeface="함초롬바탕" panose="02030604000101010101" pitchFamily="18" charset="-127"/>
              </a:rPr>
              <a:t>아이카와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함초롬바탕" panose="02030604000101010101" pitchFamily="18" charset="-127"/>
                <a:ea typeface="함초롬바탕" panose="02030604000101010101" pitchFamily="18" charset="-127"/>
              </a:rPr>
              <a:t> 사람들의 교류가 재개되기를 마음으로 바라고 있다”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함초롬바탕" panose="02030604000101010101" pitchFamily="18" charset="-127"/>
                <a:ea typeface="함초롬바탕" panose="02030604000101010101" pitchFamily="18" charset="-127"/>
              </a:rPr>
              <a:t>.</a:t>
            </a:r>
            <a:endParaRPr lang="ko-KR" altLang="en-US" sz="2400" kern="0" spc="0" dirty="0">
              <a:solidFill>
                <a:srgbClr val="000000"/>
              </a:solidFill>
              <a:effectLst/>
              <a:highlight>
                <a:srgbClr val="FFFF00"/>
              </a:highlight>
              <a:latin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518210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2F47C24-1C4B-F31A-1F90-33CDA76298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4800" dirty="0">
                <a:latin typeface="MS UI Gothic" panose="020B0600070205080204" pitchFamily="34" charset="-128"/>
                <a:ea typeface="MS UI Gothic" panose="020B0600070205080204" pitchFamily="34" charset="-128"/>
              </a:rPr>
              <a:t>12. </a:t>
            </a:r>
            <a:r>
              <a:rPr lang="ja-JP" altLang="en-US" sz="4800" dirty="0">
                <a:latin typeface="MS UI Gothic" panose="020B0600070205080204" pitchFamily="34" charset="-128"/>
                <a:ea typeface="MS UI Gothic" panose="020B0600070205080204" pitchFamily="34" charset="-128"/>
              </a:rPr>
              <a:t>朝鮮人</a:t>
            </a:r>
            <a:r>
              <a:rPr lang="ko-KR" altLang="en-US" sz="4800" dirty="0">
                <a:latin typeface="MS UI Gothic" panose="020B0600070205080204" pitchFamily="34" charset="-128"/>
                <a:ea typeface="MS UI Gothic" panose="020B0600070205080204" pitchFamily="34" charset="-128"/>
              </a:rPr>
              <a:t>의 </a:t>
            </a:r>
            <a:r>
              <a:rPr lang="ja-JP" altLang="en-US" sz="4800" dirty="0">
                <a:latin typeface="MS UI Gothic" panose="020B0600070205080204" pitchFamily="34" charset="-128"/>
                <a:ea typeface="MS UI Gothic" panose="020B0600070205080204" pitchFamily="34" charset="-128"/>
              </a:rPr>
              <a:t>日常</a:t>
            </a:r>
            <a:br>
              <a:rPr lang="en-US" altLang="ja-JP" sz="4800" dirty="0">
                <a:latin typeface="MS UI Gothic" panose="020B0600070205080204" pitchFamily="34" charset="-128"/>
                <a:ea typeface="MS UI Gothic" panose="020B0600070205080204" pitchFamily="34" charset="-128"/>
              </a:rPr>
            </a:br>
            <a:br>
              <a:rPr lang="en-US" altLang="ko-KR" sz="4800" dirty="0">
                <a:highlight>
                  <a:srgbClr val="FF0000"/>
                </a:highlight>
                <a:latin typeface="MS UI Gothic" panose="020B0600070205080204" pitchFamily="34" charset="-128"/>
                <a:ea typeface="MS UI Gothic" panose="020B0600070205080204" pitchFamily="34" charset="-128"/>
              </a:rPr>
            </a:br>
            <a:r>
              <a:rPr lang="ja-JP" altLang="en-US" sz="4800" dirty="0">
                <a:latin typeface="MS UI Gothic" panose="020B0600070205080204" pitchFamily="34" charset="-128"/>
                <a:ea typeface="MS UI Gothic" panose="020B0600070205080204" pitchFamily="34" charset="-128"/>
              </a:rPr>
              <a:t>酒色雑技</a:t>
            </a:r>
            <a:r>
              <a:rPr lang="ko-KR" altLang="en-US" sz="4800" dirty="0">
                <a:latin typeface="MS UI Gothic" panose="020B0600070205080204" pitchFamily="34" charset="-128"/>
                <a:ea typeface="MS UI Gothic" panose="020B0600070205080204" pitchFamily="34" charset="-128"/>
              </a:rPr>
              <a:t>조차 있었다</a:t>
            </a:r>
            <a:endParaRPr lang="ko-KR" altLang="en-US" sz="4800" dirty="0">
              <a:latin typeface="MS UI Gothic" panose="020B0600070205080204" pitchFamily="34" charset="-128"/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62C8FFB8-4F13-92BF-3C69-2C22799D9A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20406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0F9059C-7A9A-460A-9E7F-6359967FC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dirty="0">
                <a:latin typeface="MS Gothic" panose="020B0609070205080204" pitchFamily="49" charset="-128"/>
                <a:ea typeface="MS Gothic" panose="020B0609070205080204" pitchFamily="49" charset="-128"/>
              </a:rPr>
              <a:t>日常</a:t>
            </a:r>
            <a:endParaRPr lang="ko-KR" altLang="en-US" dirty="0">
              <a:latin typeface="MS Gothic" panose="020B0609070205080204" pitchFamily="49" charset="-128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1C732F6-DBC2-402A-9FA3-DAFF6591B5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ja-JP" altLang="en-US" dirty="0"/>
              <a:t>주</a:t>
            </a:r>
            <a:r>
              <a:rPr lang="en-US" altLang="ja-JP" dirty="0"/>
              <a:t>(</a:t>
            </a:r>
            <a:r>
              <a:rPr lang="ja-JP" altLang="en-US" dirty="0"/>
              <a:t>酒</a:t>
            </a:r>
            <a:r>
              <a:rPr lang="en-US" altLang="ja-JP" dirty="0"/>
              <a:t>): 1944 </a:t>
            </a:r>
            <a:r>
              <a:rPr lang="ja-JP" altLang="en-US" dirty="0"/>
              <a:t>밀주제조</a:t>
            </a:r>
            <a:r>
              <a:rPr lang="en-US" altLang="ja-JP" dirty="0"/>
              <a:t>, 1944</a:t>
            </a:r>
            <a:r>
              <a:rPr lang="ja-JP" altLang="en-US" dirty="0"/>
              <a:t>年</a:t>
            </a:r>
            <a:r>
              <a:rPr lang="en-US" altLang="ja-JP" dirty="0"/>
              <a:t>7</a:t>
            </a:r>
            <a:r>
              <a:rPr lang="ja-JP" altLang="en-US" dirty="0"/>
              <a:t>月「金田章□」（</a:t>
            </a:r>
            <a:r>
              <a:rPr lang="en-US" altLang="ja-JP" dirty="0"/>
              <a:t>33</a:t>
            </a:r>
            <a:r>
              <a:rPr lang="ja-JP" altLang="en-US" dirty="0"/>
              <a:t>歳）は“会社から提供された作業服</a:t>
            </a:r>
            <a:r>
              <a:rPr lang="en-US" altLang="ja-JP" dirty="0"/>
              <a:t>1</a:t>
            </a:r>
            <a:r>
              <a:rPr lang="ja-JP" altLang="en-US" dirty="0"/>
              <a:t>着”と坑内から盗みだした三寸二部の釘</a:t>
            </a:r>
            <a:r>
              <a:rPr lang="en-US" altLang="ja-JP" dirty="0"/>
              <a:t>50</a:t>
            </a:r>
            <a:r>
              <a:rPr lang="ja-JP" altLang="en-US" dirty="0"/>
              <a:t>本を、一日本人と白米三斗で交換する約束をしてい’た。しかし、「金田」は白米二斗を受け取りながらこれを守らず、’別の日本人と共謀して</a:t>
            </a:r>
            <a:r>
              <a:rPr lang="ja-JP" altLang="en-US" dirty="0">
                <a:highlight>
                  <a:srgbClr val="FFFF00"/>
                </a:highlight>
              </a:rPr>
              <a:t>濁り酒を密造して伸間の鉱夫に一升</a:t>
            </a:r>
            <a:r>
              <a:rPr lang="en-US" altLang="ja-JP" dirty="0">
                <a:highlight>
                  <a:srgbClr val="FFFF00"/>
                </a:highlight>
              </a:rPr>
              <a:t>2</a:t>
            </a:r>
            <a:r>
              <a:rPr lang="ja-JP" altLang="en-US" dirty="0">
                <a:highlight>
                  <a:srgbClr val="FFFF00"/>
                </a:highlight>
              </a:rPr>
              <a:t>円</a:t>
            </a:r>
            <a:r>
              <a:rPr lang="ja-JP" altLang="en-US" dirty="0"/>
              <a:t>で販売したことで検挙された。</a:t>
            </a:r>
            <a:r>
              <a:rPr lang="en-US" altLang="ja-JP" dirty="0"/>
              <a:t>([</a:t>
            </a:r>
            <a:r>
              <a:rPr lang="ja-JP" altLang="en-US" dirty="0"/>
              <a:t>반도인の惡事</a:t>
            </a:r>
            <a:r>
              <a:rPr lang="en-US" altLang="ja-JP" dirty="0"/>
              <a:t>], {</a:t>
            </a:r>
            <a:r>
              <a:rPr lang="ja-JP" altLang="en-US" dirty="0"/>
              <a:t>신석신문</a:t>
            </a:r>
            <a:r>
              <a:rPr lang="en-US" altLang="ja-JP" dirty="0"/>
              <a:t>} 1944. 7. 28</a:t>
            </a:r>
            <a:r>
              <a:rPr lang="ja-JP" altLang="en-US" dirty="0"/>
              <a:t>일자</a:t>
            </a:r>
            <a:r>
              <a:rPr lang="en-US" altLang="ja-JP" dirty="0"/>
              <a:t>).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5296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B683C437-13FE-A5A1-0FF4-C0E2C4236F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結論</a:t>
            </a:r>
            <a:endParaRPr lang="ko-KR" altLang="en-US" dirty="0">
              <a:latin typeface="MS UI Gothic" panose="020B0600070205080204" pitchFamily="34" charset="-128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0298D72-9EAB-6B9F-ABAB-3E87D46119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984384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1D2B58F-61FB-4139-AB9B-CFD858734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/>
              <a:t>일상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2D4C80D-3A49-4115-BC54-7CFCD2EF0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marR="0" indent="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1200" dirty="0">
                <a:latin typeface="+mj-lt"/>
              </a:rPr>
              <a:t> 색</a:t>
            </a:r>
            <a:r>
              <a:rPr lang="en-US" altLang="ko-KR" sz="11200" dirty="0">
                <a:latin typeface="+mj-lt"/>
              </a:rPr>
              <a:t>(</a:t>
            </a:r>
            <a:r>
              <a:rPr lang="ko-KR" altLang="en-US" sz="11200" dirty="0">
                <a:latin typeface="+mj-lt"/>
              </a:rPr>
              <a:t>色</a:t>
            </a:r>
            <a:r>
              <a:rPr lang="en-US" altLang="ko-KR" sz="11200" dirty="0">
                <a:latin typeface="+mj-lt"/>
              </a:rPr>
              <a:t>): </a:t>
            </a:r>
            <a:r>
              <a:rPr lang="ko-KR" altLang="en-US" sz="11200" dirty="0">
                <a:latin typeface="+mj-lt"/>
              </a:rPr>
              <a:t>사도 인구 </a:t>
            </a:r>
            <a:r>
              <a:rPr lang="en-US" altLang="ko-KR" sz="11200" dirty="0">
                <a:latin typeface="+mj-lt"/>
              </a:rPr>
              <a:t>1935, 109,351 1940, 109,016 1945</a:t>
            </a:r>
            <a:r>
              <a:rPr lang="ko-KR" altLang="en-US" sz="11200" dirty="0">
                <a:latin typeface="+mj-lt"/>
              </a:rPr>
              <a:t>년 </a:t>
            </a:r>
            <a:r>
              <a:rPr lang="en-US" altLang="ko-KR" sz="11200" dirty="0">
                <a:latin typeface="+mj-lt"/>
              </a:rPr>
              <a:t>124,250</a:t>
            </a:r>
            <a:r>
              <a:rPr lang="ko-KR" altLang="en-US" sz="11200" dirty="0">
                <a:latin typeface="+mj-lt"/>
              </a:rPr>
              <a:t>명</a:t>
            </a:r>
            <a:r>
              <a:rPr lang="en-US" altLang="ko-KR" sz="11200" dirty="0">
                <a:latin typeface="+mj-lt"/>
              </a:rPr>
              <a:t>. </a:t>
            </a:r>
            <a:r>
              <a:rPr lang="ko-KR" altLang="en-US" sz="11200" dirty="0">
                <a:latin typeface="+mj-lt"/>
              </a:rPr>
              <a:t>娼妓藝妓酌婦女給 있었을 것</a:t>
            </a:r>
            <a:r>
              <a:rPr lang="en-US" altLang="ko-KR" sz="11200" dirty="0">
                <a:latin typeface="+mj-lt"/>
              </a:rPr>
              <a:t>. </a:t>
            </a:r>
            <a:r>
              <a:rPr lang="ko-KR" altLang="en-US" sz="11200" dirty="0">
                <a:latin typeface="+mj-lt"/>
              </a:rPr>
              <a:t>조선 여인이 있는 업소도 있을 수 있다</a:t>
            </a:r>
            <a:r>
              <a:rPr lang="en-US" altLang="ko-KR" sz="11200" dirty="0">
                <a:latin typeface="+mj-lt"/>
              </a:rPr>
              <a:t>.</a:t>
            </a:r>
          </a:p>
          <a:p>
            <a:pPr marL="0" marR="0" indent="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sz="9600" dirty="0">
                <a:latin typeface="+mj-lt"/>
              </a:rPr>
              <a:t> - </a:t>
            </a:r>
            <a:r>
              <a:rPr lang="ko-KR" altLang="en-US" sz="9600" dirty="0">
                <a:latin typeface="+mj-lt"/>
              </a:rPr>
              <a:t>廣瀨貞三</a:t>
            </a:r>
            <a:r>
              <a:rPr lang="en-US" altLang="ko-KR" sz="9600" dirty="0">
                <a:latin typeface="+mj-lt"/>
              </a:rPr>
              <a:t>(00), “1. 1945</a:t>
            </a:r>
            <a:r>
              <a:rPr lang="ko-KR" altLang="en-US" sz="9600" dirty="0">
                <a:latin typeface="+mj-lt"/>
              </a:rPr>
              <a:t>年</a:t>
            </a:r>
            <a:r>
              <a:rPr lang="en-US" altLang="ko-KR" sz="9600" dirty="0">
                <a:latin typeface="+mj-lt"/>
              </a:rPr>
              <a:t>8</a:t>
            </a:r>
            <a:r>
              <a:rPr lang="ko-KR" altLang="en-US" sz="9600" dirty="0">
                <a:latin typeface="+mj-lt"/>
              </a:rPr>
              <a:t>月</a:t>
            </a:r>
            <a:r>
              <a:rPr lang="en-US" altLang="ko-KR" sz="9600" dirty="0">
                <a:latin typeface="+mj-lt"/>
              </a:rPr>
              <a:t>15</a:t>
            </a:r>
            <a:r>
              <a:rPr lang="ko-KR" altLang="en-US" sz="9600" dirty="0">
                <a:latin typeface="+mj-lt"/>
              </a:rPr>
              <a:t>日現在、新潟県内約</a:t>
            </a:r>
            <a:r>
              <a:rPr lang="en-US" altLang="ko-KR" sz="9600" dirty="0">
                <a:latin typeface="+mj-lt"/>
              </a:rPr>
              <a:t>40</a:t>
            </a:r>
            <a:r>
              <a:rPr lang="ko-KR" altLang="en-US" sz="9600" dirty="0">
                <a:latin typeface="+mj-lt"/>
              </a:rPr>
              <a:t>ヶ所の事業所に、</a:t>
            </a:r>
            <a:r>
              <a:rPr lang="en-US" altLang="ko-KR" sz="9600" dirty="0">
                <a:latin typeface="+mj-lt"/>
              </a:rPr>
              <a:t>5000</a:t>
            </a:r>
            <a:r>
              <a:rPr lang="ko-KR" altLang="en-US" sz="9600" dirty="0">
                <a:latin typeface="+mj-lt"/>
              </a:rPr>
              <a:t>名近い朝鮮人が就労中であったこ”</a:t>
            </a:r>
            <a:r>
              <a:rPr lang="en-US" altLang="ko-KR" sz="9600" dirty="0">
                <a:latin typeface="+mj-lt"/>
              </a:rPr>
              <a:t>(</a:t>
            </a:r>
            <a:r>
              <a:rPr lang="ko-KR" altLang="en-US" sz="9600" dirty="0">
                <a:latin typeface="+mj-lt"/>
              </a:rPr>
              <a:t>통계 보완</a:t>
            </a:r>
            <a:r>
              <a:rPr lang="en-US" altLang="ko-KR" sz="9600" dirty="0">
                <a:latin typeface="+mj-lt"/>
              </a:rPr>
              <a:t>)</a:t>
            </a:r>
            <a:endParaRPr lang="ko-KR" altLang="en-US" sz="9600" dirty="0">
              <a:latin typeface="+mj-lt"/>
            </a:endParaRPr>
          </a:p>
          <a:p>
            <a:pPr marL="0" marR="0" indent="0" algn="just" fontAlgn="base" latinLnBrk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11200" dirty="0">
                <a:latin typeface="+mj-lt"/>
              </a:rPr>
              <a:t>  사도</a:t>
            </a:r>
            <a:r>
              <a:rPr lang="en-US" altLang="ko-KR" sz="11200" dirty="0">
                <a:latin typeface="+mj-lt"/>
              </a:rPr>
              <a:t>(40), “</a:t>
            </a:r>
            <a:r>
              <a:rPr lang="ko-KR" altLang="en-US" sz="11200" dirty="0">
                <a:latin typeface="+mj-lt"/>
              </a:rPr>
              <a:t>성</a:t>
            </a:r>
            <a:r>
              <a:rPr lang="en-US" altLang="ko-KR" sz="11200" dirty="0">
                <a:latin typeface="+mj-lt"/>
              </a:rPr>
              <a:t>(</a:t>
            </a:r>
            <a:r>
              <a:rPr lang="ko-KR" altLang="en-US" sz="11200" dirty="0">
                <a:latin typeface="+mj-lt"/>
              </a:rPr>
              <a:t>性</a:t>
            </a:r>
            <a:r>
              <a:rPr lang="en-US" altLang="ko-KR" sz="11200" dirty="0">
                <a:latin typeface="+mj-lt"/>
              </a:rPr>
              <a:t>)</a:t>
            </a:r>
            <a:r>
              <a:rPr lang="ko-KR" altLang="en-US" sz="11200" dirty="0">
                <a:latin typeface="+mj-lt"/>
              </a:rPr>
              <a:t>문제에 관해서는 상당히 부심하고 있고</a:t>
            </a:r>
            <a:r>
              <a:rPr lang="en-US" altLang="ko-KR" sz="11200" dirty="0">
                <a:latin typeface="+mj-lt"/>
              </a:rPr>
              <a:t>, </a:t>
            </a:r>
            <a:r>
              <a:rPr lang="ko-KR" altLang="en-US" sz="11200" dirty="0">
                <a:latin typeface="+mj-lt"/>
              </a:rPr>
              <a:t>방탕에 빠지지 않도록 선도하고 있지만</a:t>
            </a:r>
            <a:r>
              <a:rPr lang="en-US" altLang="ko-KR" sz="11200" dirty="0">
                <a:latin typeface="+mj-lt"/>
              </a:rPr>
              <a:t>, </a:t>
            </a:r>
            <a:r>
              <a:rPr lang="ko-KR" altLang="en-US" sz="11200" dirty="0">
                <a:latin typeface="+mj-lt"/>
              </a:rPr>
              <a:t>일상생활에 미치는 영향 등을 고려하여 신속히 가족과 합치게 할 예정이다”</a:t>
            </a:r>
            <a:r>
              <a:rPr lang="en-US" altLang="ko-KR" sz="11200" dirty="0">
                <a:latin typeface="+mj-lt"/>
              </a:rPr>
              <a:t>~ </a:t>
            </a:r>
            <a:r>
              <a:rPr lang="ko-KR" altLang="en-US" sz="11200" dirty="0">
                <a:latin typeface="+mj-lt"/>
              </a:rPr>
              <a:t>타사들은 조선인 전용 요정</a:t>
            </a:r>
            <a:r>
              <a:rPr lang="en-US" altLang="ko-KR" sz="11200" dirty="0">
                <a:latin typeface="+mj-lt"/>
              </a:rPr>
              <a:t>, </a:t>
            </a:r>
            <a:r>
              <a:rPr lang="ko-KR" altLang="en-US" sz="11200" dirty="0">
                <a:latin typeface="+mj-lt"/>
              </a:rPr>
              <a:t>음식점 등 ”</a:t>
            </a:r>
            <a:r>
              <a:rPr lang="ko-KR" altLang="en-US" sz="11200" dirty="0" err="1">
                <a:latin typeface="+mj-lt"/>
              </a:rPr>
              <a:t>특별위안소“를</a:t>
            </a:r>
            <a:r>
              <a:rPr lang="ko-KR" altLang="en-US" sz="11200" dirty="0">
                <a:latin typeface="+mj-lt"/>
              </a:rPr>
              <a:t> 거론하는데</a:t>
            </a:r>
            <a:r>
              <a:rPr lang="en-US" altLang="ko-KR" sz="11200" dirty="0">
                <a:latin typeface="+mj-lt"/>
              </a:rPr>
              <a:t>, </a:t>
            </a:r>
            <a:r>
              <a:rPr lang="ko-KR" altLang="en-US" sz="11200" dirty="0">
                <a:latin typeface="+mj-lt"/>
              </a:rPr>
              <a:t>사도광산은 가족초청을 말한다</a:t>
            </a:r>
            <a:r>
              <a:rPr lang="en-US" altLang="ko-KR" sz="11200" dirty="0">
                <a:latin typeface="+mj-lt"/>
              </a:rPr>
              <a:t>.</a:t>
            </a: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ko-KR" alt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413750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1084465-F682-4E6F-B6DF-7FA0132B0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/>
              <a:t>일상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7D404FE-846E-4EDC-AAA5-91706B0E55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ko-KR" altLang="en-US" dirty="0"/>
              <a:t>잡기</a:t>
            </a:r>
            <a:r>
              <a:rPr lang="en-US" altLang="ko-KR" dirty="0"/>
              <a:t>(</a:t>
            </a:r>
            <a:r>
              <a:rPr lang="ko-KR" altLang="en-US" dirty="0"/>
              <a:t>雜技</a:t>
            </a:r>
            <a:r>
              <a:rPr lang="en-US" altLang="ko-KR" dirty="0"/>
              <a:t>):</a:t>
            </a:r>
            <a:r>
              <a:rPr lang="ko-KR" altLang="en-US" dirty="0"/>
              <a:t> 광뢰</a:t>
            </a:r>
            <a:r>
              <a:rPr lang="en-US" altLang="ko-KR" dirty="0"/>
              <a:t>(00), p. 16, “</a:t>
            </a:r>
            <a:r>
              <a:rPr lang="ko-KR" altLang="en-US" dirty="0"/>
              <a:t>일반적으로 광산의 </a:t>
            </a:r>
            <a:r>
              <a:rPr lang="en-US" altLang="ko-KR" dirty="0"/>
              <a:t>[</a:t>
            </a:r>
            <a:r>
              <a:rPr lang="ko-KR" altLang="en-US" dirty="0"/>
              <a:t>헤야</a:t>
            </a:r>
            <a:r>
              <a:rPr lang="en-US" altLang="ko-KR" dirty="0"/>
              <a:t>](</a:t>
            </a:r>
            <a:r>
              <a:rPr lang="ko-KR" altLang="en-US" dirty="0"/>
              <a:t>部屋</a:t>
            </a:r>
            <a:r>
              <a:rPr lang="en-US" altLang="ko-KR" dirty="0"/>
              <a:t>)</a:t>
            </a:r>
            <a:r>
              <a:rPr lang="ko-KR" altLang="en-US" dirty="0"/>
              <a:t>나 숙소에서는 도박이 널리 벌어졌다</a:t>
            </a:r>
            <a:r>
              <a:rPr lang="en-US" altLang="ko-KR" dirty="0"/>
              <a:t>. </a:t>
            </a:r>
            <a:r>
              <a:rPr lang="ko-KR" altLang="en-US" dirty="0"/>
              <a:t>조선 사람도 차츰 이 습관에 물들기 시작했다 조선인은 심야에 외딴 덤불 속이나 화장터에서 촛불을 켜고 노름을 했다</a:t>
            </a:r>
            <a:r>
              <a:rPr lang="en-US" altLang="ko-KR" dirty="0"/>
              <a:t>.”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dirty="0"/>
              <a:t>~ </a:t>
            </a:r>
            <a:r>
              <a:rPr lang="ko-KR" altLang="en-US" dirty="0"/>
              <a:t>그러나 식민지기 </a:t>
            </a:r>
            <a:r>
              <a:rPr lang="en-US" altLang="ko-KR" dirty="0"/>
              <a:t>[</a:t>
            </a:r>
            <a:r>
              <a:rPr lang="ko-KR" altLang="en-US" dirty="0"/>
              <a:t>농촌진흥운동</a:t>
            </a:r>
            <a:r>
              <a:rPr lang="en-US" altLang="ko-KR" dirty="0"/>
              <a:t>]</a:t>
            </a:r>
            <a:r>
              <a:rPr lang="ko-KR" altLang="en-US" dirty="0"/>
              <a:t>과 </a:t>
            </a:r>
            <a:r>
              <a:rPr lang="ko-KR" altLang="en-US" dirty="0" err="1"/>
              <a:t>해방후</a:t>
            </a:r>
            <a:r>
              <a:rPr lang="ko-KR" altLang="en-US" dirty="0"/>
              <a:t> 새마을운동의 주요 과제 중 하나가 도박 근절일만큼 조선 농촌에서는 도박이 일상이었다</a:t>
            </a:r>
            <a:r>
              <a:rPr lang="en-US" altLang="ko-KR" dirty="0"/>
              <a:t>). </a:t>
            </a:r>
            <a:r>
              <a:rPr lang="ko-KR" altLang="en-US" dirty="0"/>
              <a:t>이는</a:t>
            </a:r>
            <a:r>
              <a:rPr lang="en-US" altLang="ko-KR" dirty="0"/>
              <a:t>1942</a:t>
            </a:r>
            <a:r>
              <a:rPr lang="ko-KR" altLang="en-US" dirty="0"/>
              <a:t>年</a:t>
            </a:r>
            <a:r>
              <a:rPr lang="en-US" altLang="ko-KR" dirty="0"/>
              <a:t>4</a:t>
            </a:r>
            <a:r>
              <a:rPr lang="ko-KR" altLang="en-US" dirty="0"/>
              <a:t>月 폭력과 경찰 파견되는 사건으로 이어졌다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1627713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882F887-D240-5B05-1E01-10D79398C3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13. </a:t>
            </a:r>
            <a:r>
              <a:rPr lang="ko-KR" altLang="en-US" dirty="0"/>
              <a:t>生活水準</a:t>
            </a:r>
            <a:br>
              <a:rPr lang="en-US" altLang="ko-KR" dirty="0"/>
            </a:br>
            <a:r>
              <a:rPr lang="ko-KR" altLang="en-US" sz="5000" dirty="0"/>
              <a:t>榮養攝取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B407B10-E748-8F35-18D1-88804F9437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758911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79B0D2-F422-4FD8-9FBB-2F356569C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206"/>
            <a:ext cx="10515600" cy="558800"/>
          </a:xfrm>
        </p:spPr>
        <p:txBody>
          <a:bodyPr>
            <a:normAutofit fontScale="90000"/>
          </a:bodyPr>
          <a:lstStyle/>
          <a:p>
            <a:pPr algn="ctr"/>
            <a:r>
              <a:rPr lang="ja-JP" altLang="en-US" sz="4400" u="none" strike="noStrike" dirty="0">
                <a:effectLst/>
                <a:latin typeface="MS Gothic" panose="020B0609070205080204" pitchFamily="49" charset="-128"/>
                <a:ea typeface="MS Gothic" panose="020B0609070205080204" pitchFamily="49" charset="-128"/>
              </a:rPr>
              <a:t>栄養供給</a:t>
            </a:r>
            <a:endParaRPr lang="ko-KR" altLang="en-US" dirty="0">
              <a:latin typeface="MS Gothic" panose="020B0609070205080204" pitchFamily="49" charset="-128"/>
            </a:endParaRPr>
          </a:p>
        </p:txBody>
      </p:sp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409E7115-6FA1-46A8-9E39-859673DD88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6851367"/>
              </p:ext>
            </p:extLst>
          </p:nvPr>
        </p:nvGraphicFramePr>
        <p:xfrm>
          <a:off x="127000" y="685006"/>
          <a:ext cx="11950700" cy="60559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2389">
                  <a:extLst>
                    <a:ext uri="{9D8B030D-6E8A-4147-A177-3AD203B41FA5}">
                      <a16:colId xmlns:a16="http://schemas.microsoft.com/office/drawing/2014/main" val="3520127822"/>
                    </a:ext>
                  </a:extLst>
                </a:gridCol>
                <a:gridCol w="1365794">
                  <a:extLst>
                    <a:ext uri="{9D8B030D-6E8A-4147-A177-3AD203B41FA5}">
                      <a16:colId xmlns:a16="http://schemas.microsoft.com/office/drawing/2014/main" val="3104178196"/>
                    </a:ext>
                  </a:extLst>
                </a:gridCol>
                <a:gridCol w="1025117">
                  <a:extLst>
                    <a:ext uri="{9D8B030D-6E8A-4147-A177-3AD203B41FA5}">
                      <a16:colId xmlns:a16="http://schemas.microsoft.com/office/drawing/2014/main" val="3271264026"/>
                    </a:ext>
                  </a:extLst>
                </a:gridCol>
                <a:gridCol w="1493066">
                  <a:extLst>
                    <a:ext uri="{9D8B030D-6E8A-4147-A177-3AD203B41FA5}">
                      <a16:colId xmlns:a16="http://schemas.microsoft.com/office/drawing/2014/main" val="654506666"/>
                    </a:ext>
                  </a:extLst>
                </a:gridCol>
                <a:gridCol w="1152389">
                  <a:extLst>
                    <a:ext uri="{9D8B030D-6E8A-4147-A177-3AD203B41FA5}">
                      <a16:colId xmlns:a16="http://schemas.microsoft.com/office/drawing/2014/main" val="2006148098"/>
                    </a:ext>
                  </a:extLst>
                </a:gridCol>
                <a:gridCol w="1152389">
                  <a:extLst>
                    <a:ext uri="{9D8B030D-6E8A-4147-A177-3AD203B41FA5}">
                      <a16:colId xmlns:a16="http://schemas.microsoft.com/office/drawing/2014/main" val="119997504"/>
                    </a:ext>
                  </a:extLst>
                </a:gridCol>
                <a:gridCol w="1152389">
                  <a:extLst>
                    <a:ext uri="{9D8B030D-6E8A-4147-A177-3AD203B41FA5}">
                      <a16:colId xmlns:a16="http://schemas.microsoft.com/office/drawing/2014/main" val="3354329846"/>
                    </a:ext>
                  </a:extLst>
                </a:gridCol>
                <a:gridCol w="1152389">
                  <a:extLst>
                    <a:ext uri="{9D8B030D-6E8A-4147-A177-3AD203B41FA5}">
                      <a16:colId xmlns:a16="http://schemas.microsoft.com/office/drawing/2014/main" val="1783508757"/>
                    </a:ext>
                  </a:extLst>
                </a:gridCol>
                <a:gridCol w="1152389">
                  <a:extLst>
                    <a:ext uri="{9D8B030D-6E8A-4147-A177-3AD203B41FA5}">
                      <a16:colId xmlns:a16="http://schemas.microsoft.com/office/drawing/2014/main" val="3191812290"/>
                    </a:ext>
                  </a:extLst>
                </a:gridCol>
                <a:gridCol w="1152389">
                  <a:extLst>
                    <a:ext uri="{9D8B030D-6E8A-4147-A177-3AD203B41FA5}">
                      <a16:colId xmlns:a16="http://schemas.microsoft.com/office/drawing/2014/main" val="2970940623"/>
                    </a:ext>
                  </a:extLst>
                </a:gridCol>
              </a:tblGrid>
              <a:tr h="98777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1600" u="none" strike="noStrike" dirty="0">
                          <a:effectLst/>
                        </a:rPr>
                        <a:t>　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600" u="none" strike="noStrike" dirty="0">
                          <a:effectLst/>
                        </a:rPr>
                        <a:t>朝鮮南部</a:t>
                      </a:r>
                      <a:r>
                        <a:rPr lang="en-US" altLang="ko-KR" sz="1600" u="none" strike="noStrike" dirty="0">
                          <a:effectLst/>
                        </a:rPr>
                        <a:t>(</a:t>
                      </a:r>
                      <a:r>
                        <a:rPr lang="ja-JP" altLang="en-US" sz="1600" u="none" strike="noStrike" dirty="0">
                          <a:effectLst/>
                        </a:rPr>
                        <a:t>栄養供給量</a:t>
                      </a:r>
                      <a:r>
                        <a:rPr lang="en-US" altLang="ko-KR" sz="1600" u="none" strike="noStrike" dirty="0">
                          <a:effectLst/>
                        </a:rPr>
                        <a:t>)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 dirty="0">
                          <a:effectLst/>
                        </a:rPr>
                        <a:t>Cohen(1949), </a:t>
                      </a:r>
                    </a:p>
                    <a:p>
                      <a:pPr algn="ctr" fontAlgn="ctr"/>
                      <a:r>
                        <a:rPr lang="ja-JP" altLang="en-US" sz="1600" u="none" strike="noStrike" dirty="0">
                          <a:effectLst/>
                        </a:rPr>
                        <a:t>配給規定の</a:t>
                      </a:r>
                      <a:r>
                        <a:rPr lang="ko-KR" altLang="en-US" sz="1600" u="none" strike="noStrike" dirty="0">
                          <a:effectLst/>
                        </a:rPr>
                        <a:t> </a:t>
                      </a:r>
                      <a:endParaRPr lang="en-US" altLang="ko-KR" sz="1600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ko-KR" altLang="en-US" sz="1600" u="none" strike="noStrike" dirty="0">
                          <a:effectLst/>
                        </a:rPr>
                        <a:t>炭鉱夫 </a:t>
                      </a:r>
                      <a:r>
                        <a:rPr lang="ja-JP" altLang="en-US" sz="1600" u="none" strike="noStrike" dirty="0">
                          <a:effectLst/>
                        </a:rPr>
                        <a:t>配給量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600" u="none" strike="noStrike" dirty="0">
                          <a:effectLst/>
                        </a:rPr>
                        <a:t>外村大</a:t>
                      </a:r>
                      <a:r>
                        <a:rPr lang="en-US" altLang="ko-KR" sz="1600" u="none" strike="noStrike" dirty="0">
                          <a:effectLst/>
                        </a:rPr>
                        <a:t>(2012), </a:t>
                      </a:r>
                    </a:p>
                    <a:p>
                      <a:pPr algn="ctr" fontAlgn="ctr"/>
                      <a:r>
                        <a:rPr lang="ko-KR" altLang="en-US" sz="1600" u="none" strike="noStrike" dirty="0">
                          <a:effectLst/>
                        </a:rPr>
                        <a:t>朝鮮人 </a:t>
                      </a:r>
                      <a:endParaRPr lang="en-US" altLang="ko-KR" sz="1600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ko-KR" altLang="en-US" sz="1600" u="none" strike="noStrike" dirty="0">
                          <a:effectLst/>
                        </a:rPr>
                        <a:t>労働者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1600" u="none" strike="noStrike" dirty="0">
                          <a:effectLst/>
                        </a:rPr>
                        <a:t>日本 三井山野炭鉱 朝鮮人 労働者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600" u="none" strike="noStrike" dirty="0">
                          <a:effectLst/>
                        </a:rPr>
                        <a:t>三菱鉱業 </a:t>
                      </a:r>
                      <a:endParaRPr lang="en-US" altLang="ko-KR" sz="1600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ko-KR" altLang="en-US" sz="1600" u="none" strike="noStrike" dirty="0">
                          <a:effectLst/>
                        </a:rPr>
                        <a:t>炭鉱夫</a:t>
                      </a:r>
                      <a:r>
                        <a:rPr lang="en-US" altLang="ko-KR" sz="1600" u="none" strike="noStrike" dirty="0">
                          <a:effectLst/>
                        </a:rPr>
                        <a:t>(</a:t>
                      </a:r>
                      <a:r>
                        <a:rPr lang="ja-JP" altLang="en-US" sz="1600" u="none" strike="noStrike" dirty="0">
                          <a:effectLst/>
                        </a:rPr>
                        <a:t>主食消費量</a:t>
                      </a:r>
                      <a:r>
                        <a:rPr lang="en-US" altLang="ko-KR" sz="1600" u="none" strike="noStrike" dirty="0">
                          <a:effectLst/>
                        </a:rPr>
                        <a:t>)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600" u="none" strike="noStrike" dirty="0">
                          <a:effectLst/>
                        </a:rPr>
                        <a:t>佐渡鉱山</a:t>
                      </a:r>
                      <a:r>
                        <a:rPr lang="en-US" altLang="ko-KR" sz="1600" u="none" strike="noStrike" dirty="0">
                          <a:effectLst/>
                        </a:rPr>
                        <a:t>(1943)&amp;</a:t>
                      </a:r>
                    </a:p>
                    <a:p>
                      <a:pPr algn="ctr" fontAlgn="ctr"/>
                      <a:r>
                        <a:rPr lang="ko-KR" altLang="en-US" sz="1600" u="none" strike="noStrike" dirty="0">
                          <a:effectLst/>
                        </a:rPr>
                        <a:t>廣瀨</a:t>
                      </a:r>
                      <a:r>
                        <a:rPr lang="en-US" altLang="ko-KR" sz="1600" u="none" strike="noStrike" dirty="0">
                          <a:effectLst/>
                        </a:rPr>
                        <a:t>(2000)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6816401"/>
                  </a:ext>
                </a:extLst>
              </a:tr>
              <a:tr h="39826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u="none" strike="noStrike" dirty="0">
                          <a:effectLst/>
                        </a:rPr>
                        <a:t>採炭夫</a:t>
                      </a:r>
                      <a:r>
                        <a:rPr lang="en-US" altLang="ko-KR" sz="1600" u="none" strike="noStrike" dirty="0">
                          <a:effectLst/>
                        </a:rPr>
                        <a:t>(</a:t>
                      </a:r>
                      <a:r>
                        <a:rPr lang="ko-KR" altLang="en-US" sz="1600" u="none" strike="noStrike" dirty="0">
                          <a:effectLst/>
                        </a:rPr>
                        <a:t>丙</a:t>
                      </a:r>
                      <a:r>
                        <a:rPr lang="en-US" altLang="ko-KR" sz="1600" u="none" strike="noStrike" dirty="0">
                          <a:effectLst/>
                        </a:rPr>
                        <a:t>)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u="none" strike="noStrike" dirty="0">
                          <a:effectLst/>
                        </a:rPr>
                        <a:t>坑外夫</a:t>
                      </a:r>
                      <a:r>
                        <a:rPr lang="en-US" altLang="ko-KR" sz="1600" u="none" strike="noStrike" dirty="0">
                          <a:effectLst/>
                        </a:rPr>
                        <a:t>(</a:t>
                      </a:r>
                      <a:r>
                        <a:rPr lang="ko-KR" altLang="en-US" sz="1600" u="none" strike="noStrike" dirty="0">
                          <a:effectLst/>
                        </a:rPr>
                        <a:t>丙</a:t>
                      </a:r>
                      <a:r>
                        <a:rPr lang="en-US" altLang="ko-KR" sz="1600" u="none" strike="noStrike" dirty="0">
                          <a:effectLst/>
                        </a:rPr>
                        <a:t>)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u="none" strike="noStrike" dirty="0">
                          <a:effectLst/>
                        </a:rPr>
                        <a:t>坑外夫</a:t>
                      </a:r>
                      <a:r>
                        <a:rPr lang="en-US" altLang="ko-KR" sz="1600" u="none" strike="noStrike" dirty="0">
                          <a:effectLst/>
                        </a:rPr>
                        <a:t>(</a:t>
                      </a:r>
                      <a:r>
                        <a:rPr lang="ko-KR" altLang="en-US" sz="1600" u="none" strike="noStrike" dirty="0">
                          <a:effectLst/>
                        </a:rPr>
                        <a:t>甲</a:t>
                      </a:r>
                      <a:r>
                        <a:rPr lang="en-US" altLang="ko-KR" sz="1600" u="none" strike="noStrike" dirty="0">
                          <a:effectLst/>
                        </a:rPr>
                        <a:t>)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2212708"/>
                  </a:ext>
                </a:extLst>
              </a:tr>
              <a:tr h="47851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u="none" strike="noStrike" dirty="0">
                          <a:effectLst/>
                        </a:rPr>
                        <a:t>熱量</a:t>
                      </a:r>
                      <a:r>
                        <a:rPr lang="en-US" altLang="ko-KR" sz="1600" u="none" strike="noStrike" dirty="0">
                          <a:effectLst/>
                        </a:rPr>
                        <a:t>(</a:t>
                      </a:r>
                      <a:r>
                        <a:rPr lang="en-US" sz="1600" u="none" strike="noStrike" dirty="0">
                          <a:effectLst/>
                        </a:rPr>
                        <a:t>kcal)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u="none" strike="noStrike" dirty="0">
                          <a:effectLst/>
                        </a:rPr>
                        <a:t>タンパク質</a:t>
                      </a:r>
                      <a:r>
                        <a:rPr lang="en-US" altLang="ko-KR" sz="1600" u="none" strike="noStrike" dirty="0">
                          <a:effectLst/>
                        </a:rPr>
                        <a:t>(</a:t>
                      </a:r>
                      <a:r>
                        <a:rPr lang="en-US" sz="1600" u="none" strike="noStrike" dirty="0">
                          <a:effectLst/>
                        </a:rPr>
                        <a:t>g)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u="none" strike="noStrike" dirty="0">
                          <a:effectLst/>
                        </a:rPr>
                        <a:t>熱量</a:t>
                      </a:r>
                      <a:r>
                        <a:rPr lang="en-US" altLang="ko-KR" sz="1600" u="none" strike="noStrike" dirty="0">
                          <a:effectLst/>
                        </a:rPr>
                        <a:t>(</a:t>
                      </a:r>
                      <a:r>
                        <a:rPr lang="en-US" sz="1600" u="none" strike="noStrike" dirty="0">
                          <a:effectLst/>
                        </a:rPr>
                        <a:t>kcal)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u="none" strike="noStrike" dirty="0">
                          <a:effectLst/>
                        </a:rPr>
                        <a:t>熱量</a:t>
                      </a:r>
                      <a:r>
                        <a:rPr lang="en-US" altLang="ko-KR" sz="1600" u="none" strike="noStrike" dirty="0">
                          <a:effectLst/>
                        </a:rPr>
                        <a:t>(</a:t>
                      </a:r>
                      <a:r>
                        <a:rPr lang="en-US" sz="1600" u="none" strike="noStrike" dirty="0">
                          <a:effectLst/>
                        </a:rPr>
                        <a:t>kcal)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u="none" strike="noStrike" dirty="0">
                          <a:effectLst/>
                        </a:rPr>
                        <a:t>熱量</a:t>
                      </a:r>
                      <a:r>
                        <a:rPr lang="en-US" altLang="ko-KR" sz="1600" u="none" strike="noStrike" dirty="0">
                          <a:effectLst/>
                        </a:rPr>
                        <a:t>(</a:t>
                      </a:r>
                      <a:r>
                        <a:rPr lang="en-US" sz="1600" u="none" strike="noStrike" dirty="0">
                          <a:effectLst/>
                        </a:rPr>
                        <a:t>kcal)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u="none" strike="noStrike" dirty="0">
                          <a:effectLst/>
                        </a:rPr>
                        <a:t>熱量</a:t>
                      </a:r>
                      <a:r>
                        <a:rPr lang="en-US" altLang="ko-KR" sz="1600" u="none" strike="noStrike" dirty="0">
                          <a:effectLst/>
                        </a:rPr>
                        <a:t>(</a:t>
                      </a:r>
                      <a:r>
                        <a:rPr lang="en-US" sz="1600" u="none" strike="noStrike" dirty="0">
                          <a:effectLst/>
                        </a:rPr>
                        <a:t>kcal)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u="none" strike="noStrike" dirty="0">
                          <a:effectLst/>
                        </a:rPr>
                        <a:t>熱量</a:t>
                      </a:r>
                      <a:r>
                        <a:rPr lang="en-US" altLang="ko-KR" sz="1600" u="none" strike="noStrike" dirty="0">
                          <a:effectLst/>
                        </a:rPr>
                        <a:t>(</a:t>
                      </a:r>
                      <a:r>
                        <a:rPr lang="en-US" sz="1600" u="none" strike="noStrike" dirty="0">
                          <a:effectLst/>
                        </a:rPr>
                        <a:t>kcal)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u="none" strike="noStrike" dirty="0">
                          <a:effectLst/>
                        </a:rPr>
                        <a:t>熱量</a:t>
                      </a:r>
                      <a:r>
                        <a:rPr lang="en-US" altLang="ko-KR" sz="1600" u="none" strike="noStrike" dirty="0">
                          <a:effectLst/>
                        </a:rPr>
                        <a:t>(</a:t>
                      </a:r>
                      <a:r>
                        <a:rPr lang="en-US" sz="1600" u="none" strike="noStrike" dirty="0">
                          <a:effectLst/>
                        </a:rPr>
                        <a:t>kcal)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u="none" strike="noStrike" dirty="0">
                          <a:effectLst/>
                        </a:rPr>
                        <a:t>熱量</a:t>
                      </a:r>
                      <a:r>
                        <a:rPr lang="en-US" altLang="ko-KR" sz="1600" u="none" strike="noStrike" dirty="0">
                          <a:effectLst/>
                        </a:rPr>
                        <a:t>(</a:t>
                      </a:r>
                      <a:r>
                        <a:rPr lang="en-US" sz="1600" u="none" strike="noStrike" dirty="0">
                          <a:effectLst/>
                        </a:rPr>
                        <a:t>kcal)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20673257"/>
                  </a:ext>
                </a:extLst>
              </a:tr>
              <a:tr h="38020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1935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u="none" strike="noStrike">
                          <a:effectLst/>
                        </a:rPr>
                        <a:t>1,534 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u="none" strike="noStrike" dirty="0">
                          <a:effectLst/>
                        </a:rPr>
                        <a:t>60.4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600" u="none" strike="noStrike">
                          <a:effectLst/>
                        </a:rPr>
                        <a:t>　</a:t>
                      </a:r>
                      <a:endParaRPr lang="ko-KR" alt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600" u="none" strike="noStrike">
                          <a:effectLst/>
                        </a:rPr>
                        <a:t>　</a:t>
                      </a:r>
                      <a:endParaRPr lang="ko-KR" alt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600" u="none" strike="noStrike">
                          <a:effectLst/>
                        </a:rPr>
                        <a:t>　</a:t>
                      </a:r>
                      <a:endParaRPr lang="ko-KR" alt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600" u="none" strike="noStrike">
                          <a:effectLst/>
                        </a:rPr>
                        <a:t>　</a:t>
                      </a:r>
                      <a:endParaRPr lang="ko-KR" alt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600" u="none" strike="noStrike">
                          <a:effectLst/>
                        </a:rPr>
                        <a:t>　</a:t>
                      </a:r>
                      <a:endParaRPr lang="ko-KR" alt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u="none" strike="noStrike">
                          <a:effectLst/>
                        </a:rPr>
                        <a:t>4,550 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600" u="none" strike="noStrike">
                          <a:effectLst/>
                        </a:rPr>
                        <a:t>　</a:t>
                      </a:r>
                      <a:endParaRPr lang="ko-KR" alt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15019558"/>
                  </a:ext>
                </a:extLst>
              </a:tr>
              <a:tr h="38020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1936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u="none" strike="noStrike">
                          <a:effectLst/>
                        </a:rPr>
                        <a:t>1,529 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u="none" strike="noStrike" dirty="0">
                          <a:effectLst/>
                        </a:rPr>
                        <a:t>58.8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600" u="none" strike="noStrike" dirty="0">
                          <a:effectLst/>
                        </a:rPr>
                        <a:t>　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600" u="none" strike="noStrike">
                          <a:effectLst/>
                        </a:rPr>
                        <a:t>　</a:t>
                      </a:r>
                      <a:endParaRPr lang="ko-KR" alt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600" u="none" strike="noStrike">
                          <a:effectLst/>
                        </a:rPr>
                        <a:t>　</a:t>
                      </a:r>
                      <a:endParaRPr lang="ko-KR" alt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600" u="none" strike="noStrike">
                          <a:effectLst/>
                        </a:rPr>
                        <a:t>　</a:t>
                      </a:r>
                      <a:endParaRPr lang="ko-KR" alt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600" u="none" strike="noStrike">
                          <a:effectLst/>
                        </a:rPr>
                        <a:t>　</a:t>
                      </a:r>
                      <a:endParaRPr lang="ko-KR" alt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u="none" strike="noStrike">
                          <a:effectLst/>
                        </a:rPr>
                        <a:t>4,200 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600" u="none" strike="noStrike">
                          <a:effectLst/>
                        </a:rPr>
                        <a:t>　</a:t>
                      </a:r>
                      <a:endParaRPr lang="ko-KR" alt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40061183"/>
                  </a:ext>
                </a:extLst>
              </a:tr>
              <a:tr h="38020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1937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u="none" strike="noStrike">
                          <a:effectLst/>
                        </a:rPr>
                        <a:t>1,937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u="none" strike="noStrike">
                          <a:effectLst/>
                        </a:rPr>
                        <a:t>70.4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600" u="none" strike="noStrike">
                          <a:effectLst/>
                        </a:rPr>
                        <a:t>　</a:t>
                      </a:r>
                      <a:endParaRPr lang="ko-KR" alt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600" u="none" strike="noStrike" dirty="0">
                          <a:effectLst/>
                        </a:rPr>
                        <a:t>　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600" u="none" strike="noStrike">
                          <a:effectLst/>
                        </a:rPr>
                        <a:t>　</a:t>
                      </a:r>
                      <a:endParaRPr lang="ko-KR" alt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600" u="none" strike="noStrike" dirty="0">
                          <a:effectLst/>
                        </a:rPr>
                        <a:t>　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600" u="none" strike="noStrike">
                          <a:effectLst/>
                        </a:rPr>
                        <a:t>　</a:t>
                      </a:r>
                      <a:endParaRPr lang="ko-KR" alt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u="none" strike="noStrike">
                          <a:effectLst/>
                        </a:rPr>
                        <a:t>4,200 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600" u="none" strike="noStrike">
                          <a:effectLst/>
                        </a:rPr>
                        <a:t>　</a:t>
                      </a:r>
                      <a:endParaRPr lang="ko-KR" alt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71710927"/>
                  </a:ext>
                </a:extLst>
              </a:tr>
              <a:tr h="38020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1938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u="none" strike="noStrike">
                          <a:effectLst/>
                        </a:rPr>
                        <a:t>1,860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u="none" strike="noStrike" dirty="0">
                          <a:effectLst/>
                        </a:rPr>
                        <a:t>66.9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600" u="none" strike="noStrike">
                          <a:effectLst/>
                        </a:rPr>
                        <a:t>　</a:t>
                      </a:r>
                      <a:endParaRPr lang="ko-KR" alt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600" u="none" strike="noStrike">
                          <a:effectLst/>
                        </a:rPr>
                        <a:t>　</a:t>
                      </a:r>
                      <a:endParaRPr lang="ko-KR" alt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600" u="none" strike="noStrike" dirty="0">
                          <a:effectLst/>
                        </a:rPr>
                        <a:t>　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600" u="none" strike="noStrike">
                          <a:effectLst/>
                        </a:rPr>
                        <a:t>　</a:t>
                      </a:r>
                      <a:endParaRPr lang="ko-KR" alt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600" u="none" strike="noStrike">
                          <a:effectLst/>
                        </a:rPr>
                        <a:t>　</a:t>
                      </a:r>
                      <a:endParaRPr lang="ko-KR" alt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u="none" strike="noStrike">
                          <a:effectLst/>
                        </a:rPr>
                        <a:t>4,200 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600" u="none" strike="noStrike">
                          <a:effectLst/>
                        </a:rPr>
                        <a:t>　</a:t>
                      </a:r>
                      <a:endParaRPr lang="ko-KR" alt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62618308"/>
                  </a:ext>
                </a:extLst>
              </a:tr>
              <a:tr h="38020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1939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u="none" strike="noStrike">
                          <a:effectLst/>
                        </a:rPr>
                        <a:t>1,621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u="none" strike="noStrike" dirty="0">
                          <a:effectLst/>
                        </a:rPr>
                        <a:t>58.7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600" u="none" strike="noStrike">
                          <a:effectLst/>
                        </a:rPr>
                        <a:t>　</a:t>
                      </a:r>
                      <a:endParaRPr lang="ko-KR" alt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u="none" strike="noStrike">
                          <a:effectLst/>
                        </a:rPr>
                        <a:t>3,675 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600" u="none" strike="noStrike" dirty="0">
                          <a:effectLst/>
                        </a:rPr>
                        <a:t>　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600" u="none" strike="noStrike">
                          <a:effectLst/>
                        </a:rPr>
                        <a:t>　</a:t>
                      </a:r>
                      <a:endParaRPr lang="ko-KR" alt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600" u="none" strike="noStrike">
                          <a:effectLst/>
                        </a:rPr>
                        <a:t>　</a:t>
                      </a:r>
                      <a:endParaRPr lang="ko-KR" alt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u="none" strike="noStrike">
                          <a:effectLst/>
                        </a:rPr>
                        <a:t>3,500 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600" u="none" strike="noStrike">
                          <a:effectLst/>
                        </a:rPr>
                        <a:t>　</a:t>
                      </a:r>
                      <a:endParaRPr lang="ko-KR" alt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60824453"/>
                  </a:ext>
                </a:extLst>
              </a:tr>
              <a:tr h="38020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1940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1,762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u="none" strike="noStrike" dirty="0">
                          <a:effectLst/>
                        </a:rPr>
                        <a:t>59.7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600" u="none" strike="noStrike">
                          <a:effectLst/>
                        </a:rPr>
                        <a:t>　</a:t>
                      </a:r>
                      <a:endParaRPr lang="ko-KR" alt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u="none" strike="noStrike">
                          <a:effectLst/>
                        </a:rPr>
                        <a:t>3,675 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600" u="none" strike="noStrike">
                          <a:effectLst/>
                        </a:rPr>
                        <a:t>　</a:t>
                      </a:r>
                      <a:endParaRPr lang="ko-KR" alt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600" u="none" strike="noStrike" dirty="0">
                          <a:effectLst/>
                        </a:rPr>
                        <a:t>　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600" u="none" strike="noStrike">
                          <a:effectLst/>
                        </a:rPr>
                        <a:t>　</a:t>
                      </a:r>
                      <a:endParaRPr lang="ko-KR" alt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u="none" strike="noStrike">
                          <a:effectLst/>
                        </a:rPr>
                        <a:t>3,500 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4,900</a:t>
                      </a:r>
                      <a:r>
                        <a:rPr lang="en-US" altLang="ko-KR" sz="1600" u="none" strike="noStrike" dirty="0">
                          <a:effectLst/>
                        </a:rPr>
                        <a:t> 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54445985"/>
                  </a:ext>
                </a:extLst>
              </a:tr>
              <a:tr h="38020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1941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u="none" strike="noStrike">
                          <a:effectLst/>
                        </a:rPr>
                        <a:t>1,799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u="none" strike="noStrike" dirty="0">
                          <a:effectLst/>
                        </a:rPr>
                        <a:t>58.2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u="none" strike="noStrike">
                          <a:effectLst/>
                        </a:rPr>
                        <a:t>1,995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600" u="none" strike="noStrike">
                          <a:effectLst/>
                        </a:rPr>
                        <a:t>　</a:t>
                      </a:r>
                      <a:endParaRPr lang="ko-KR" alt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u="none" strike="noStrike">
                          <a:effectLst/>
                        </a:rPr>
                        <a:t>3,224 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u="none" strike="noStrike">
                          <a:effectLst/>
                        </a:rPr>
                        <a:t>2,161 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u="none" strike="noStrike">
                          <a:effectLst/>
                        </a:rPr>
                        <a:t>1,343 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u="none" strike="noStrike">
                          <a:effectLst/>
                        </a:rPr>
                        <a:t>2,450 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600" u="none" strike="noStrike">
                          <a:effectLst/>
                        </a:rPr>
                        <a:t>　</a:t>
                      </a:r>
                      <a:endParaRPr lang="ko-KR" alt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03091212"/>
                  </a:ext>
                </a:extLst>
              </a:tr>
              <a:tr h="38020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1942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u="none" strike="noStrike">
                          <a:effectLst/>
                        </a:rPr>
                        <a:t>1,410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u="none" strike="noStrike" dirty="0">
                          <a:effectLst/>
                        </a:rPr>
                        <a:t>47.6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u="none" strike="noStrike">
                          <a:effectLst/>
                        </a:rPr>
                        <a:t>2,485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600" u="none" strike="noStrike">
                          <a:effectLst/>
                        </a:rPr>
                        <a:t>　</a:t>
                      </a:r>
                      <a:endParaRPr lang="ko-KR" alt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600" u="none" strike="noStrike">
                          <a:effectLst/>
                        </a:rPr>
                        <a:t>　</a:t>
                      </a:r>
                      <a:endParaRPr lang="ko-KR" alt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600" u="none" strike="noStrike" dirty="0">
                          <a:effectLst/>
                        </a:rPr>
                        <a:t>　</a:t>
                      </a:r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600" u="none" strike="noStrike">
                          <a:effectLst/>
                        </a:rPr>
                        <a:t>　</a:t>
                      </a:r>
                      <a:endParaRPr lang="ko-KR" alt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u="none" strike="noStrike">
                          <a:effectLst/>
                        </a:rPr>
                        <a:t>2,450 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600" u="none" strike="noStrike">
                          <a:effectLst/>
                        </a:rPr>
                        <a:t>　</a:t>
                      </a:r>
                      <a:endParaRPr lang="ko-KR" alt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65386280"/>
                  </a:ext>
                </a:extLst>
              </a:tr>
              <a:tr h="38020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1943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u="none" strike="noStrike">
                          <a:effectLst/>
                        </a:rPr>
                        <a:t>1,264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u="none" strike="noStrike" dirty="0">
                          <a:effectLst/>
                        </a:rPr>
                        <a:t>39.6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u="none" strike="noStrike">
                          <a:effectLst/>
                        </a:rPr>
                        <a:t>2,485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600" u="none" strike="noStrike">
                          <a:effectLst/>
                        </a:rPr>
                        <a:t>　</a:t>
                      </a:r>
                      <a:endParaRPr lang="ko-KR" alt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u="none" strike="noStrike">
                          <a:effectLst/>
                        </a:rPr>
                        <a:t>2,646 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u="none" strike="noStrike" dirty="0">
                          <a:effectLst/>
                        </a:rPr>
                        <a:t>2,161 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u="none" strike="noStrike">
                          <a:effectLst/>
                        </a:rPr>
                        <a:t>1,343 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u="none" strike="noStrike">
                          <a:effectLst/>
                        </a:rPr>
                        <a:t>2,450 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600" u="none" strike="noStrike">
                          <a:effectLst/>
                        </a:rPr>
                        <a:t>　</a:t>
                      </a:r>
                      <a:endParaRPr lang="ko-KR" alt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34161918"/>
                  </a:ext>
                </a:extLst>
              </a:tr>
              <a:tr h="38020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1944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u="none" strike="noStrike">
                          <a:effectLst/>
                        </a:rPr>
                        <a:t>1,394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u="none" strike="noStrike" dirty="0">
                          <a:effectLst/>
                        </a:rPr>
                        <a:t>40.9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u="none" strike="noStrike">
                          <a:effectLst/>
                        </a:rPr>
                        <a:t>2,485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u="none" strike="noStrike">
                          <a:effectLst/>
                        </a:rPr>
                        <a:t>2,401 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u="none" strike="noStrike">
                          <a:effectLst/>
                        </a:rPr>
                        <a:t>2,989 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u="none" strike="noStrike">
                          <a:effectLst/>
                        </a:rPr>
                        <a:t>2,161 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u="none" strike="noStrike" dirty="0">
                          <a:effectLst/>
                        </a:rPr>
                        <a:t>1,372 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u="none" strike="noStrike">
                          <a:effectLst/>
                        </a:rPr>
                        <a:t>2,450 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600" u="none" strike="noStrike">
                          <a:effectLst/>
                        </a:rPr>
                        <a:t>　</a:t>
                      </a:r>
                      <a:endParaRPr lang="ko-KR" altLang="en-US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07075589"/>
                  </a:ext>
                </a:extLst>
              </a:tr>
              <a:tr h="38020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u="none" strike="noStrike">
                          <a:effectLst/>
                        </a:rPr>
                        <a:t>1945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1,377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u="none" strike="noStrike" dirty="0">
                          <a:effectLst/>
                        </a:rPr>
                        <a:t>37.9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u="none" strike="noStrike">
                          <a:effectLst/>
                        </a:rPr>
                        <a:t>2,485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u="none" strike="noStrike">
                          <a:effectLst/>
                        </a:rPr>
                        <a:t>1,372 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u="none" strike="noStrike">
                          <a:effectLst/>
                        </a:rPr>
                        <a:t>2,573 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u="none" strike="noStrike">
                          <a:effectLst/>
                        </a:rPr>
                        <a:t>1,971 </a:t>
                      </a:r>
                      <a:endParaRPr lang="en-US" altLang="ko-KR" sz="16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u="none" strike="noStrike" dirty="0">
                          <a:effectLst/>
                        </a:rPr>
                        <a:t>1,212 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u="none" strike="noStrike" dirty="0">
                          <a:effectLst/>
                        </a:rPr>
                        <a:t>2,450 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2,318</a:t>
                      </a:r>
                      <a:r>
                        <a:rPr lang="en-US" altLang="ko-KR" sz="1600" u="none" strike="noStrike" dirty="0">
                          <a:effectLst/>
                        </a:rPr>
                        <a:t> 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565102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503217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D179B65-F93C-872C-182D-ECE0F7AA6B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14. </a:t>
            </a:r>
            <a:r>
              <a:rPr lang="ko-KR" altLang="en-US" dirty="0"/>
              <a:t>逃亡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6307F99A-3B98-8BDC-FC9C-8F672CBA23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275152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78C833A-245A-4FC2-919D-770971332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1137"/>
            <a:ext cx="10515600" cy="1020763"/>
          </a:xfrm>
        </p:spPr>
        <p:txBody>
          <a:bodyPr/>
          <a:lstStyle/>
          <a:p>
            <a:pPr algn="ctr"/>
            <a:r>
              <a:rPr lang="ko-KR" altLang="en-US" dirty="0"/>
              <a:t>逃亡</a:t>
            </a:r>
          </a:p>
        </p:txBody>
      </p:sp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6ABE015E-2874-47BF-BFD3-DC1D4DF0EA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8237896"/>
              </p:ext>
            </p:extLst>
          </p:nvPr>
        </p:nvGraphicFramePr>
        <p:xfrm>
          <a:off x="457200" y="1384300"/>
          <a:ext cx="11048999" cy="49096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59175">
                  <a:extLst>
                    <a:ext uri="{9D8B030D-6E8A-4147-A177-3AD203B41FA5}">
                      <a16:colId xmlns:a16="http://schemas.microsoft.com/office/drawing/2014/main" val="1625621725"/>
                    </a:ext>
                  </a:extLst>
                </a:gridCol>
                <a:gridCol w="2440504">
                  <a:extLst>
                    <a:ext uri="{9D8B030D-6E8A-4147-A177-3AD203B41FA5}">
                      <a16:colId xmlns:a16="http://schemas.microsoft.com/office/drawing/2014/main" val="1411994859"/>
                    </a:ext>
                  </a:extLst>
                </a:gridCol>
                <a:gridCol w="2430970">
                  <a:extLst>
                    <a:ext uri="{9D8B030D-6E8A-4147-A177-3AD203B41FA5}">
                      <a16:colId xmlns:a16="http://schemas.microsoft.com/office/drawing/2014/main" val="477884256"/>
                    </a:ext>
                  </a:extLst>
                </a:gridCol>
                <a:gridCol w="2059175">
                  <a:extLst>
                    <a:ext uri="{9D8B030D-6E8A-4147-A177-3AD203B41FA5}">
                      <a16:colId xmlns:a16="http://schemas.microsoft.com/office/drawing/2014/main" val="4075107728"/>
                    </a:ext>
                  </a:extLst>
                </a:gridCol>
                <a:gridCol w="2059175">
                  <a:extLst>
                    <a:ext uri="{9D8B030D-6E8A-4147-A177-3AD203B41FA5}">
                      <a16:colId xmlns:a16="http://schemas.microsoft.com/office/drawing/2014/main" val="3699964218"/>
                    </a:ext>
                  </a:extLst>
                </a:gridCol>
              </a:tblGrid>
              <a:tr h="56383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年度</a:t>
                      </a:r>
                      <a:endParaRPr lang="ko-KR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MS Gothic" panose="020B0609070205080204" pitchFamily="49" charset="-128"/>
                        <a:ea typeface="+mn-ea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2800" u="none" strike="noStrike" dirty="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佐渡鉱山</a:t>
                      </a:r>
                      <a:endParaRPr lang="ko-KR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MS Gothic" panose="020B0609070205080204" pitchFamily="49" charset="-128"/>
                        <a:ea typeface="+mn-ea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2800" u="none" strike="noStrike" dirty="0">
                          <a:effectLst/>
                          <a:latin typeface="MS Gothic" panose="020B0609070205080204" pitchFamily="49" charset="-128"/>
                          <a:ea typeface="+mn-ea"/>
                        </a:rPr>
                        <a:t>日本 전체 조선인</a:t>
                      </a:r>
                      <a:endParaRPr lang="en-US" altLang="ko-KR" sz="2800" u="none" strike="noStrike" dirty="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</a:endParaRPr>
                    </a:p>
                    <a:p>
                      <a:pPr algn="ctr" fontAlgn="ctr"/>
                      <a:r>
                        <a:rPr lang="ko-KR" altLang="en-US" sz="2800" u="none" strike="noStrike" dirty="0">
                          <a:effectLst/>
                          <a:latin typeface="MS Gothic" panose="020B0609070205080204" pitchFamily="49" charset="-128"/>
                          <a:ea typeface="+mn-ea"/>
                        </a:rPr>
                        <a:t>逃亡</a:t>
                      </a:r>
                      <a:r>
                        <a:rPr lang="ja-JP" altLang="en-US" sz="2800" u="none" strike="noStrike" dirty="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率</a:t>
                      </a:r>
                      <a:endParaRPr lang="ko-KR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MS Gothic" panose="020B0609070205080204" pitchFamily="49" charset="-128"/>
                        <a:ea typeface="+mn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69465362"/>
                  </a:ext>
                </a:extLst>
              </a:tr>
              <a:tr h="209046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800" u="none" strike="noStrike" dirty="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移入者</a:t>
                      </a:r>
                      <a:r>
                        <a:rPr lang="en-US" altLang="ko-KR" sz="2800" u="none" strike="noStrike" dirty="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(</a:t>
                      </a:r>
                      <a:r>
                        <a:rPr lang="en-US" sz="2800" u="none" strike="noStrike" dirty="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a)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800" u="none" strike="noStrike" dirty="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該当年度 移入者中</a:t>
                      </a:r>
                      <a:r>
                        <a:rPr lang="ko-KR" altLang="en-US" sz="2800" u="none" strike="noStrike" dirty="0">
                          <a:effectLst/>
                          <a:latin typeface="MS Gothic" panose="020B0609070205080204" pitchFamily="49" charset="-128"/>
                          <a:ea typeface="+mn-ea"/>
                        </a:rPr>
                        <a:t> </a:t>
                      </a:r>
                      <a:r>
                        <a:rPr lang="en-US" altLang="ko-KR" sz="2800" u="none" strike="noStrike" dirty="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1943.5.</a:t>
                      </a:r>
                      <a:r>
                        <a:rPr lang="ja-JP" altLang="en-US" sz="2800" u="none" strike="noStrike" dirty="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以前</a:t>
                      </a:r>
                      <a:r>
                        <a:rPr lang="ko-KR" altLang="en-US" sz="2800" u="none" strike="noStrike" dirty="0">
                          <a:effectLst/>
                          <a:latin typeface="MS Gothic" panose="020B0609070205080204" pitchFamily="49" charset="-128"/>
                          <a:ea typeface="+mn-ea"/>
                        </a:rPr>
                        <a:t> 逃亡</a:t>
                      </a:r>
                      <a:r>
                        <a:rPr lang="ja-JP" altLang="en-US" sz="2800" u="none" strike="noStrike" dirty="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者</a:t>
                      </a:r>
                      <a:r>
                        <a:rPr lang="en-US" altLang="ko-KR" sz="2800" u="none" strike="noStrike" dirty="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(b)</a:t>
                      </a:r>
                      <a:endParaRPr lang="en-US" altLang="ko-KR" sz="2800" b="0" i="0" u="none" strike="noStrike" dirty="0">
                        <a:solidFill>
                          <a:srgbClr val="000000"/>
                        </a:solidFill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800" u="none" strike="noStrike" dirty="0">
                          <a:effectLst/>
                          <a:latin typeface="MS Gothic" panose="020B0609070205080204" pitchFamily="49" charset="-128"/>
                          <a:ea typeface="+mn-ea"/>
                        </a:rPr>
                        <a:t> </a:t>
                      </a:r>
                      <a:r>
                        <a:rPr lang="ja-JP" altLang="en-US" sz="2800" u="none" strike="noStrike" dirty="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年度別</a:t>
                      </a:r>
                      <a:r>
                        <a:rPr lang="ko-KR" altLang="en-US" sz="2800" u="none" strike="noStrike" dirty="0">
                          <a:effectLst/>
                          <a:latin typeface="MS Gothic" panose="020B0609070205080204" pitchFamily="49" charset="-128"/>
                          <a:ea typeface="+mn-ea"/>
                        </a:rPr>
                        <a:t> </a:t>
                      </a:r>
                      <a:endParaRPr lang="en-US" altLang="ko-KR" sz="2800" u="none" strike="noStrike" dirty="0"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</a:endParaRPr>
                    </a:p>
                    <a:p>
                      <a:pPr algn="ctr" fontAlgn="ctr"/>
                      <a:r>
                        <a:rPr lang="ko-KR" altLang="en-US" sz="2800" u="none" strike="noStrike" dirty="0">
                          <a:effectLst/>
                          <a:latin typeface="MS Gothic" panose="020B0609070205080204" pitchFamily="49" charset="-128"/>
                          <a:ea typeface="+mn-ea"/>
                        </a:rPr>
                        <a:t>逃亡</a:t>
                      </a:r>
                      <a:r>
                        <a:rPr lang="ja-JP" altLang="en-US" sz="2800" u="none" strike="noStrike" dirty="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率</a:t>
                      </a:r>
                      <a:r>
                        <a:rPr lang="ko-KR" altLang="en-US" sz="2800" u="none" strike="noStrike" dirty="0">
                          <a:effectLst/>
                          <a:latin typeface="MS Gothic" panose="020B0609070205080204" pitchFamily="49" charset="-128"/>
                          <a:ea typeface="+mn-ea"/>
                        </a:rPr>
                        <a:t> </a:t>
                      </a:r>
                      <a:r>
                        <a:rPr lang="en-US" altLang="ko-KR" sz="2800" u="none" strike="noStrike" dirty="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b/a(%)</a:t>
                      </a:r>
                      <a:endParaRPr lang="en-US" altLang="ko-KR" sz="2800" b="0" i="0" u="none" strike="noStrike" dirty="0">
                        <a:solidFill>
                          <a:srgbClr val="000000"/>
                        </a:solidFill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85585"/>
                  </a:ext>
                </a:extLst>
              </a:tr>
              <a:tr h="563832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800" u="none" strike="noStrike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1940</a:t>
                      </a:r>
                      <a:endParaRPr lang="en-US" altLang="ko-KR" sz="2800" b="0" i="0" u="none" strike="noStrike">
                        <a:solidFill>
                          <a:srgbClr val="000000"/>
                        </a:solidFill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800" u="none" strike="noStrike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646 </a:t>
                      </a:r>
                      <a:endParaRPr lang="en-US" altLang="ko-KR" sz="2800" b="0" i="0" u="none" strike="noStrike">
                        <a:solidFill>
                          <a:srgbClr val="000000"/>
                        </a:solidFill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800" u="none" strike="noStrike" dirty="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111 </a:t>
                      </a:r>
                      <a:endParaRPr lang="en-US" altLang="ko-KR" sz="2800" b="0" i="0" u="none" strike="noStrike" dirty="0">
                        <a:solidFill>
                          <a:srgbClr val="000000"/>
                        </a:solidFill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800" u="none" strike="noStrike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17.2</a:t>
                      </a:r>
                      <a:endParaRPr lang="en-US" altLang="ko-KR" sz="2800" b="0" i="0" u="none" strike="noStrike">
                        <a:solidFill>
                          <a:srgbClr val="000000"/>
                        </a:solidFill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800" u="none" strike="noStrike" dirty="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18.7</a:t>
                      </a:r>
                      <a:endParaRPr lang="en-US" altLang="ko-KR" sz="2800" b="0" i="0" u="none" strike="noStrike" dirty="0">
                        <a:solidFill>
                          <a:srgbClr val="000000"/>
                        </a:solidFill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56536120"/>
                  </a:ext>
                </a:extLst>
              </a:tr>
              <a:tr h="563832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800" u="none" strike="noStrike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1941</a:t>
                      </a:r>
                      <a:endParaRPr lang="en-US" altLang="ko-KR" sz="2800" b="0" i="0" u="none" strike="noStrike">
                        <a:solidFill>
                          <a:srgbClr val="000000"/>
                        </a:solidFill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800" u="none" strike="noStrike" dirty="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280 </a:t>
                      </a:r>
                      <a:endParaRPr lang="en-US" altLang="ko-KR" sz="2800" b="0" i="0" u="none" strike="noStrike" dirty="0">
                        <a:solidFill>
                          <a:srgbClr val="000000"/>
                        </a:solidFill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800" u="none" strike="noStrike" dirty="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31 </a:t>
                      </a:r>
                      <a:endParaRPr lang="en-US" altLang="ko-KR" sz="2800" b="0" i="0" u="none" strike="noStrike" dirty="0">
                        <a:solidFill>
                          <a:srgbClr val="000000"/>
                        </a:solidFill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800" u="none" strike="noStrike" dirty="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11.1</a:t>
                      </a:r>
                      <a:endParaRPr lang="en-US" altLang="ko-KR" sz="2800" b="0" i="0" u="none" strike="noStrike" dirty="0">
                        <a:solidFill>
                          <a:srgbClr val="000000"/>
                        </a:solidFill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800" u="none" strike="noStrike" dirty="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34.1</a:t>
                      </a:r>
                      <a:endParaRPr lang="en-US" altLang="ko-KR" sz="2800" b="0" i="0" u="none" strike="noStrike" dirty="0">
                        <a:solidFill>
                          <a:srgbClr val="000000"/>
                        </a:solidFill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25554195"/>
                  </a:ext>
                </a:extLst>
              </a:tr>
              <a:tr h="563832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800" u="none" strike="noStrike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1942</a:t>
                      </a:r>
                      <a:endParaRPr lang="en-US" altLang="ko-KR" sz="2800" b="0" i="0" u="none" strike="noStrike">
                        <a:solidFill>
                          <a:srgbClr val="000000"/>
                        </a:solidFill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800" u="none" strike="noStrike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79 </a:t>
                      </a:r>
                      <a:endParaRPr lang="en-US" altLang="ko-KR" sz="2800" b="0" i="0" u="none" strike="noStrike">
                        <a:solidFill>
                          <a:srgbClr val="000000"/>
                        </a:solidFill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800" u="none" strike="noStrike" dirty="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6 </a:t>
                      </a:r>
                      <a:endParaRPr lang="en-US" altLang="ko-KR" sz="2800" b="0" i="0" u="none" strike="noStrike" dirty="0">
                        <a:solidFill>
                          <a:srgbClr val="000000"/>
                        </a:solidFill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800" u="none" strike="noStrike" dirty="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7.6</a:t>
                      </a:r>
                      <a:endParaRPr lang="en-US" altLang="ko-KR" sz="2800" b="0" i="0" u="none" strike="noStrike" dirty="0">
                        <a:solidFill>
                          <a:srgbClr val="000000"/>
                        </a:solidFill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800" u="none" strike="noStrike" dirty="0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38.3</a:t>
                      </a:r>
                      <a:endParaRPr lang="en-US" altLang="ko-KR" sz="2800" b="0" i="0" u="none" strike="noStrike" dirty="0">
                        <a:solidFill>
                          <a:srgbClr val="000000"/>
                        </a:solidFill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99551733"/>
                  </a:ext>
                </a:extLst>
              </a:tr>
              <a:tr h="563832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計</a:t>
                      </a:r>
                      <a:endParaRPr lang="ko-KR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MS Gothic" panose="020B0609070205080204" pitchFamily="49" charset="-128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800" u="none" strike="noStrike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1,005 </a:t>
                      </a:r>
                      <a:endParaRPr lang="en-US" altLang="ko-KR" sz="2800" b="0" i="0" u="none" strike="noStrike">
                        <a:solidFill>
                          <a:srgbClr val="000000"/>
                        </a:solidFill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800" u="none" strike="noStrike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148 </a:t>
                      </a:r>
                      <a:endParaRPr lang="en-US" altLang="ko-KR" sz="2800" b="0" i="0" u="none" strike="noStrike">
                        <a:solidFill>
                          <a:srgbClr val="000000"/>
                        </a:solidFill>
                        <a:effectLst/>
                        <a:latin typeface="MS Gothic" panose="020B0609070205080204" pitchFamily="49" charset="-128"/>
                        <a:ea typeface="MS Gothic" panose="020B06090702050802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800" u="none" strike="noStrike" dirty="0">
                          <a:effectLst/>
                          <a:highlight>
                            <a:srgbClr val="FFFF00"/>
                          </a:highlight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14.7</a:t>
                      </a:r>
                      <a:endParaRPr lang="en-US" altLang="ko-KR" sz="2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MS Gothic" panose="020B0609070205080204" pitchFamily="49" charset="-128"/>
                        <a:ea typeface="MS Gothic" panose="020B0609070205080204" pitchFamily="49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800" u="none" strike="noStrike" dirty="0">
                          <a:effectLst/>
                          <a:highlight>
                            <a:srgbClr val="FFFF00"/>
                          </a:highlight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32.4</a:t>
                      </a:r>
                      <a:endParaRPr lang="en-US" altLang="ko-KR" sz="28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MS Gothic" panose="020B0609070205080204" pitchFamily="49" charset="-128"/>
                        <a:ea typeface="MS Gothic" panose="020B0609070205080204" pitchFamily="49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471299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295302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0AE20B0-8A97-B31E-6664-2691882E73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15 </a:t>
            </a:r>
            <a:r>
              <a:rPr lang="ko-KR" altLang="en-US" dirty="0"/>
              <a:t>結論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B1EB89F-7B1F-491F-BAA0-2C08955EC6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836327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C12A105D-B82F-42EA-88EA-8565C2BAA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ja-JP" altLang="en-US" sz="3600" dirty="0">
                <a:latin typeface="MS Gothic" panose="020B0609070205080204" pitchFamily="49" charset="-128"/>
                <a:ea typeface="MS Gothic" panose="020B0609070205080204" pitchFamily="49" charset="-128"/>
              </a:rPr>
              <a:t>結論</a:t>
            </a:r>
            <a:r>
              <a:rPr lang="ko-KR" altLang="en-US" sz="3600" dirty="0">
                <a:latin typeface="MS Gothic" panose="020B0609070205080204" pitchFamily="49" charset="-128"/>
                <a:ea typeface="MS Gothic" panose="020B0609070205080204" pitchFamily="49" charset="-128"/>
              </a:rPr>
              <a:t> </a:t>
            </a:r>
            <a:r>
              <a:rPr lang="en-US" altLang="ko-KR" sz="3600" dirty="0">
                <a:latin typeface="MS Gothic" panose="020B0609070205080204" pitchFamily="49" charset="-128"/>
                <a:ea typeface="MS Gothic" panose="020B0609070205080204" pitchFamily="49" charset="-128"/>
              </a:rPr>
              <a:t>1</a:t>
            </a:r>
            <a:r>
              <a:rPr lang="en-US" altLang="ja-JP" sz="3600" dirty="0">
                <a:latin typeface="MS Gothic" panose="020B0609070205080204" pitchFamily="49" charset="-128"/>
                <a:ea typeface="MS Gothic" panose="020B0609070205080204" pitchFamily="49" charset="-128"/>
              </a:rPr>
              <a:t>: </a:t>
            </a:r>
            <a:r>
              <a:rPr lang="ja-JP" altLang="en-US" sz="3600" dirty="0">
                <a:latin typeface="MS Gothic" panose="020B0609070205080204" pitchFamily="49" charset="-128"/>
                <a:ea typeface="MS Gothic" panose="020B0609070205080204" pitchFamily="49" charset="-128"/>
              </a:rPr>
              <a:t>佐渡鉱山 朝鮮人</a:t>
            </a:r>
            <a:r>
              <a:rPr lang="ko-KR" altLang="en-US" sz="3600" dirty="0">
                <a:latin typeface="MS Gothic" panose="020B0609070205080204" pitchFamily="49" charset="-128"/>
                <a:ea typeface="MS Gothic" panose="020B0609070205080204" pitchFamily="49" charset="-128"/>
              </a:rPr>
              <a:t>은 다른 곳의 </a:t>
            </a:r>
            <a:r>
              <a:rPr lang="ja-JP" altLang="en-US" sz="3600" dirty="0">
                <a:latin typeface="MS Gothic" panose="020B0609070205080204" pitchFamily="49" charset="-128"/>
                <a:ea typeface="MS Gothic" panose="020B0609070205080204" pitchFamily="49" charset="-128"/>
              </a:rPr>
              <a:t>朝鮮人</a:t>
            </a:r>
            <a:r>
              <a:rPr lang="ko-KR" altLang="en-US" sz="3600" dirty="0">
                <a:latin typeface="MS Gothic" panose="020B0609070205080204" pitchFamily="49" charset="-128"/>
                <a:ea typeface="MS Gothic" panose="020B0609070205080204" pitchFamily="49" charset="-128"/>
              </a:rPr>
              <a:t>보다 양호한 </a:t>
            </a:r>
            <a:r>
              <a:rPr lang="ja-JP" altLang="en-US" sz="3600" dirty="0">
                <a:latin typeface="MS Gothic" panose="020B0609070205080204" pitchFamily="49" charset="-128"/>
                <a:ea typeface="MS Gothic" panose="020B0609070205080204" pitchFamily="49" charset="-128"/>
              </a:rPr>
              <a:t>環境</a:t>
            </a:r>
            <a:r>
              <a:rPr lang="ko-KR" altLang="en-US" sz="3600" dirty="0">
                <a:latin typeface="MS Gothic" panose="020B0609070205080204" pitchFamily="49" charset="-128"/>
                <a:ea typeface="MS Gothic" panose="020B0609070205080204" pitchFamily="49" charset="-128"/>
              </a:rPr>
              <a:t>에서 </a:t>
            </a:r>
            <a:r>
              <a:rPr lang="ja-JP" altLang="en-US" sz="3600" dirty="0">
                <a:latin typeface="MS Gothic" panose="020B0609070205080204" pitchFamily="49" charset="-128"/>
                <a:ea typeface="MS Gothic" panose="020B0609070205080204" pitchFamily="49" charset="-128"/>
              </a:rPr>
              <a:t>働</a:t>
            </a:r>
            <a:r>
              <a:rPr lang="ko-KR" altLang="en-US" sz="3600" dirty="0">
                <a:latin typeface="MS Gothic" panose="020B0609070205080204" pitchFamily="49" charset="-128"/>
                <a:ea typeface="MS Gothic" panose="020B0609070205080204" pitchFamily="49" charset="-128"/>
              </a:rPr>
              <a:t>하고</a:t>
            </a:r>
            <a:r>
              <a:rPr lang="ja-JP" altLang="en-US" sz="3600" dirty="0">
                <a:latin typeface="MS Gothic" panose="020B0609070205080204" pitchFamily="49" charset="-128"/>
                <a:ea typeface="MS Gothic" panose="020B0609070205080204" pitchFamily="49" charset="-128"/>
              </a:rPr>
              <a:t>、生活</a:t>
            </a:r>
            <a:r>
              <a:rPr lang="ko-KR" altLang="en-US" sz="3600" dirty="0">
                <a:latin typeface="MS Gothic" panose="020B0609070205080204" pitchFamily="49" charset="-128"/>
                <a:ea typeface="MS Gothic" panose="020B0609070205080204" pitchFamily="49" charset="-128"/>
              </a:rPr>
              <a:t>했다</a:t>
            </a:r>
            <a:endParaRPr lang="ko-KR" altLang="en-US" sz="3600" dirty="0">
              <a:highlight>
                <a:srgbClr val="FF0000"/>
              </a:highlight>
              <a:latin typeface="MS Gothic" panose="020B0609070205080204" pitchFamily="49" charset="-128"/>
            </a:endParaRP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39AC6669-9784-4BC9-86A7-8A3D73F4D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佐渡鉱山</a:t>
            </a:r>
            <a:r>
              <a:rPr lang="ko-KR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은 다른 곳에 비해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災害率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死亡率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, 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重傷率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 </a:t>
            </a:r>
            <a:r>
              <a:rPr lang="ko-KR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비슷한 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水準</a:t>
            </a:r>
            <a:r>
              <a:rPr lang="ko-KR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이고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家族</a:t>
            </a:r>
            <a:r>
              <a:rPr lang="ko-KR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과 함께 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生活</a:t>
            </a:r>
            <a:r>
              <a:rPr lang="ko-KR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하는 사람이 많고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集団行動</a:t>
            </a:r>
            <a:r>
              <a:rPr lang="ko-KR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과 노동쟁의가 적고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逃亡者</a:t>
            </a:r>
            <a:r>
              <a:rPr lang="ko-KR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도 적었다</a:t>
            </a:r>
            <a:endParaRPr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⇒朝鮮人</a:t>
            </a:r>
            <a:r>
              <a:rPr lang="ko-KR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에 대한 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待遇</a:t>
            </a:r>
            <a:r>
              <a:rPr lang="ko-KR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가 다른 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事業場</a:t>
            </a:r>
            <a:r>
              <a:rPr lang="ko-KR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보다 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良好</a:t>
            </a:r>
            <a:r>
              <a:rPr lang="ko-KR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했다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* 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日本内 </a:t>
            </a:r>
            <a:r>
              <a:rPr lang="ko-KR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다른 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事業場</a:t>
            </a:r>
            <a:r>
              <a:rPr lang="ko-KR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과 마찬가지로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、朝鮮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南部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r>
              <a:rPr lang="ko-KR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에 거주하는 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朝鮮人</a:t>
            </a:r>
            <a:r>
              <a:rPr lang="ko-KR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보다 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栄養供給も</a:t>
            </a:r>
            <a:r>
              <a:rPr lang="ko-KR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훨씬 양호했다</a:t>
            </a:r>
            <a:r>
              <a:rPr lang="en-US" altLang="ko-KR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ko-KR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농업</a:t>
            </a:r>
            <a:r>
              <a:rPr lang="en-US" altLang="ko-KR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, </a:t>
            </a:r>
            <a:r>
              <a:rPr lang="ko-KR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수산업 통계 보완</a:t>
            </a:r>
            <a:r>
              <a:rPr lang="en-US" altLang="ko-KR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。</a:t>
            </a:r>
            <a:endParaRPr lang="ko-KR" altLang="en-US" dirty="0">
              <a:latin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548414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6F9D0AE-B779-4A08-AF77-B3A727C9F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ja-JP" altLang="en-US" sz="4000" dirty="0">
                <a:latin typeface="MS Gothic" panose="020B0609070205080204" pitchFamily="49" charset="-128"/>
                <a:ea typeface="MS Gothic" panose="020B0609070205080204" pitchFamily="49" charset="-128"/>
              </a:rPr>
              <a:t>結論</a:t>
            </a:r>
            <a:r>
              <a:rPr lang="en-US" altLang="ja-JP" sz="4000" dirty="0">
                <a:latin typeface="MS Gothic" panose="020B0609070205080204" pitchFamily="49" charset="-128"/>
                <a:ea typeface="MS Gothic" panose="020B0609070205080204" pitchFamily="49" charset="-128"/>
              </a:rPr>
              <a:t>2: </a:t>
            </a:r>
            <a:r>
              <a:rPr lang="ja-JP" altLang="en-US" sz="4000" dirty="0">
                <a:latin typeface="MS Gothic" panose="020B0609070205080204" pitchFamily="49" charset="-128"/>
                <a:ea typeface="MS Gothic" panose="020B0609070205080204" pitchFamily="49" charset="-128"/>
              </a:rPr>
              <a:t>韓国史上 </a:t>
            </a:r>
            <a:r>
              <a:rPr lang="ko-KR" altLang="en-US" sz="4000" dirty="0">
                <a:latin typeface="MS Gothic" panose="020B0609070205080204" pitchFamily="49" charset="-128"/>
                <a:ea typeface="MS Gothic" panose="020B0609070205080204" pitchFamily="49" charset="-128"/>
              </a:rPr>
              <a:t>최초의 </a:t>
            </a:r>
            <a:r>
              <a:rPr lang="ja-JP" altLang="en-US" sz="4000" dirty="0">
                <a:latin typeface="MS Gothic" panose="020B0609070205080204" pitchFamily="49" charset="-128"/>
                <a:ea typeface="MS Gothic" panose="020B0609070205080204" pitchFamily="49" charset="-128"/>
              </a:rPr>
              <a:t>爆発的 移民増加</a:t>
            </a:r>
            <a:endParaRPr lang="ko-KR" altLang="en-US" sz="4000" dirty="0">
              <a:latin typeface="MS Gothic" panose="020B0609070205080204" pitchFamily="49" charset="-128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4CF2486-8DF8-416D-8982-5A8C4C347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1500"/>
            <a:ext cx="10515600" cy="463813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ja-JP" altLang="en-US" dirty="0">
                <a:latin typeface="MS Gothic" panose="020B0609070205080204" pitchFamily="49" charset="-128"/>
              </a:rPr>
              <a:t>“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強制連行“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, “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強制労働”</a:t>
            </a:r>
            <a:r>
              <a:rPr lang="ko-KR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이라는 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神話</a:t>
            </a:r>
            <a:r>
              <a:rPr lang="ko-KR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의 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虚構</a:t>
            </a:r>
          </a:p>
          <a:p>
            <a:pPr>
              <a:lnSpc>
                <a:spcPct val="150000"/>
              </a:lnSpc>
            </a:pP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1939-45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</a:t>
            </a:r>
            <a:r>
              <a:rPr lang="ko-KR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에 이루어진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、日本</a:t>
            </a:r>
            <a:r>
              <a:rPr lang="ko-KR" altLang="en-US" dirty="0" err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으로</a:t>
            </a:r>
            <a:r>
              <a:rPr lang="ko-KR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향한 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朝鮮人</a:t>
            </a:r>
            <a:r>
              <a:rPr lang="ko-KR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의 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移動</a:t>
            </a:r>
            <a:r>
              <a:rPr lang="ko-KR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을 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“海外移民</a:t>
            </a:r>
            <a:r>
              <a:rPr lang="ko-KR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의 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植民地的・戦時的 形態”</a:t>
            </a:r>
            <a:r>
              <a:rPr lang="ko-KR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로 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理解</a:t>
            </a:r>
            <a:r>
              <a:rPr lang="ko-KR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하고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、戦時労務動員</a:t>
            </a:r>
            <a:r>
              <a:rPr lang="ko-KR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도 그 일부로 보는 시각을 제안한다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。佐渡鉱山 世界遺産 登録</a:t>
            </a:r>
            <a:r>
              <a:rPr lang="ko-KR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이라는 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問題</a:t>
            </a:r>
            <a:r>
              <a:rPr lang="ko-KR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도 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韓日 両国 国民</a:t>
            </a:r>
            <a:r>
              <a:rPr lang="ko-KR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이 그러한 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観点</a:t>
            </a:r>
            <a:r>
              <a:rPr lang="ko-KR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에서 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共感</a:t>
            </a:r>
            <a:r>
              <a:rPr lang="ko-KR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하고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</a:t>
            </a:r>
            <a:r>
              <a:rPr lang="ko-KR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받아들여야 한다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62798345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B035DDB-C3B9-138B-0359-5C26B1631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98200" cy="1325563"/>
          </a:xfrm>
        </p:spPr>
        <p:txBody>
          <a:bodyPr>
            <a:normAutofit/>
          </a:bodyPr>
          <a:lstStyle/>
          <a:p>
            <a:pPr algn="ctr"/>
            <a:r>
              <a:rPr lang="ja-JP" altLang="en-US" sz="4000" dirty="0">
                <a:latin typeface="MS UI Gothic" panose="020B0600070205080204" pitchFamily="34" charset="-128"/>
                <a:ea typeface="MS UI Gothic" panose="020B0600070205080204" pitchFamily="34" charset="-128"/>
              </a:rPr>
              <a:t>結論</a:t>
            </a:r>
            <a:r>
              <a:rPr lang="en-US" altLang="ko-KR" sz="4000" dirty="0">
                <a:latin typeface="MS UI Gothic" panose="020B0600070205080204" pitchFamily="34" charset="-128"/>
                <a:ea typeface="MS UI Gothic" panose="020B0600070205080204" pitchFamily="34" charset="-128"/>
              </a:rPr>
              <a:t>3: </a:t>
            </a:r>
            <a:r>
              <a:rPr lang="ja-JP" altLang="en-US" sz="4000" dirty="0">
                <a:latin typeface="MS UI Gothic" panose="020B0600070205080204" pitchFamily="34" charset="-128"/>
                <a:ea typeface="MS UI Gothic" panose="020B0600070205080204" pitchFamily="34" charset="-128"/>
              </a:rPr>
              <a:t>日本</a:t>
            </a:r>
            <a:r>
              <a:rPr lang="ko-KR" altLang="en-US" sz="4000" dirty="0">
                <a:latin typeface="MS UI Gothic" panose="020B0600070205080204" pitchFamily="34" charset="-128"/>
                <a:ea typeface="MS UI Gothic" panose="020B0600070205080204" pitchFamily="34" charset="-128"/>
              </a:rPr>
              <a:t>의 </a:t>
            </a:r>
            <a:r>
              <a:rPr lang="ja-JP" altLang="en-US" sz="4000" dirty="0">
                <a:latin typeface="MS UI Gothic" panose="020B0600070205080204" pitchFamily="34" charset="-128"/>
                <a:ea typeface="MS UI Gothic" panose="020B0600070205080204" pitchFamily="34" charset="-128"/>
              </a:rPr>
              <a:t>失敗、朝鮮人 成功</a:t>
            </a:r>
            <a:r>
              <a:rPr lang="ko-KR" altLang="en-US" sz="4000" dirty="0">
                <a:latin typeface="MS UI Gothic" panose="020B0600070205080204" pitchFamily="34" charset="-128"/>
                <a:ea typeface="MS UI Gothic" panose="020B0600070205080204" pitchFamily="34" charset="-128"/>
              </a:rPr>
              <a:t>과 </a:t>
            </a:r>
            <a:r>
              <a:rPr lang="ja-JP" altLang="en-US" sz="4000" dirty="0">
                <a:latin typeface="MS UI Gothic" panose="020B0600070205080204" pitchFamily="34" charset="-128"/>
                <a:ea typeface="MS UI Gothic" panose="020B0600070205080204" pitchFamily="34" charset="-128"/>
              </a:rPr>
              <a:t>勝利</a:t>
            </a:r>
            <a:r>
              <a:rPr lang="ko-KR" altLang="en-US" sz="4000" dirty="0" err="1">
                <a:latin typeface="MS UI Gothic" panose="020B0600070205080204" pitchFamily="34" charset="-128"/>
                <a:ea typeface="MS UI Gothic" panose="020B0600070205080204" pitchFamily="34" charset="-128"/>
              </a:rPr>
              <a:t>읠</a:t>
            </a:r>
            <a:r>
              <a:rPr lang="ko-KR" altLang="en-US" sz="4000" dirty="0">
                <a:latin typeface="MS UI Gothic" panose="020B0600070205080204" pitchFamily="34" charset="-128"/>
                <a:ea typeface="MS UI Gothic" panose="020B0600070205080204" pitchFamily="34" charset="-128"/>
              </a:rPr>
              <a:t> </a:t>
            </a:r>
            <a:r>
              <a:rPr lang="ja-JP" altLang="en-US" sz="4000" dirty="0">
                <a:latin typeface="MS UI Gothic" panose="020B0600070205080204" pitchFamily="34" charset="-128"/>
                <a:ea typeface="MS UI Gothic" panose="020B0600070205080204" pitchFamily="34" charset="-128"/>
              </a:rPr>
              <a:t>歴史</a:t>
            </a:r>
            <a:endParaRPr lang="ko-KR" altLang="en-US" sz="4000" dirty="0">
              <a:latin typeface="MS UI Gothic" panose="020B0600070205080204" pitchFamily="34" charset="-128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E8235EE-203F-4CE0-9AD1-42BB7D8DDA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ja-JP" altLang="en-US" sz="4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佐渡鉱山</a:t>
            </a:r>
            <a:r>
              <a:rPr lang="ko-KR" altLang="en-US" sz="4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을 포함하여 </a:t>
            </a:r>
            <a:r>
              <a:rPr lang="ja-JP" altLang="en-US" sz="4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戦時 渡日</a:t>
            </a:r>
            <a:r>
              <a:rPr lang="ko-KR" altLang="en-US" sz="4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한 </a:t>
            </a:r>
            <a:r>
              <a:rPr lang="ja-JP" altLang="en-US" sz="4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朝鮮人</a:t>
            </a:r>
            <a:r>
              <a:rPr lang="ko-KR" altLang="en-US" sz="4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의 </a:t>
            </a:r>
            <a:r>
              <a:rPr lang="ja-JP" altLang="en-US" sz="4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歴史</a:t>
            </a:r>
            <a:r>
              <a:rPr lang="ko-KR" altLang="en-US" sz="4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는 </a:t>
            </a:r>
            <a:r>
              <a:rPr lang="ja-JP" altLang="en-US" sz="4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韓国</a:t>
            </a:r>
            <a:r>
              <a:rPr lang="ko-KR" altLang="en-US" sz="4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과 </a:t>
            </a:r>
            <a:r>
              <a:rPr lang="ja-JP" altLang="en-US" sz="4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日本</a:t>
            </a:r>
            <a:r>
              <a:rPr lang="ko-KR" altLang="en-US" sz="4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의 </a:t>
            </a:r>
            <a:r>
              <a:rPr lang="ja-JP" altLang="en-US" sz="4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左翼勢力</a:t>
            </a:r>
            <a:r>
              <a:rPr lang="ko-KR" altLang="en-US" sz="4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이 </a:t>
            </a:r>
            <a:r>
              <a:rPr lang="ja-JP" altLang="en-US" sz="4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主張</a:t>
            </a:r>
            <a:r>
              <a:rPr lang="ko-KR" altLang="en-US" sz="4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하는 것과 같은 </a:t>
            </a:r>
            <a:r>
              <a:rPr lang="ja-JP" altLang="en-US" sz="4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“奴隷</a:t>
            </a:r>
            <a:r>
              <a:rPr lang="ko-KR" altLang="en-US" sz="4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의 </a:t>
            </a:r>
            <a:r>
              <a:rPr lang="ja-JP" altLang="en-US" sz="4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歴史”</a:t>
            </a:r>
            <a:r>
              <a:rPr lang="ko-KR" altLang="en-US" sz="4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가 아니다</a:t>
            </a:r>
            <a:r>
              <a:rPr lang="ja-JP" altLang="en-US" sz="4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。</a:t>
            </a:r>
            <a:endParaRPr lang="en-US" altLang="ja-JP" sz="4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4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日本</a:t>
            </a:r>
            <a:r>
              <a:rPr lang="ko-KR" altLang="en-US" sz="4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의 </a:t>
            </a:r>
            <a:r>
              <a:rPr lang="ja-JP" altLang="en-US" sz="4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観点</a:t>
            </a:r>
            <a:r>
              <a:rPr lang="ko-KR" altLang="en-US" sz="4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에서는 </a:t>
            </a:r>
            <a:r>
              <a:rPr lang="ja-JP" altLang="en-US" sz="4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“戦時動員”</a:t>
            </a:r>
            <a:r>
              <a:rPr lang="ko-KR" altLang="en-US" sz="4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된 </a:t>
            </a:r>
            <a:r>
              <a:rPr lang="ja-JP" altLang="en-US" sz="4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“戦時労働者”</a:t>
            </a:r>
            <a:r>
              <a:rPr lang="ko-KR" altLang="en-US" sz="4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이지만</a:t>
            </a:r>
            <a:r>
              <a:rPr lang="ja-JP" altLang="en-US" sz="4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、韓国</a:t>
            </a:r>
            <a:r>
              <a:rPr lang="ko-KR" altLang="en-US" sz="4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의 </a:t>
            </a:r>
            <a:r>
              <a:rPr lang="ja-JP" altLang="en-US" sz="4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立場</a:t>
            </a:r>
            <a:r>
              <a:rPr lang="ko-KR" altLang="en-US" sz="4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에서는 </a:t>
            </a:r>
            <a:r>
              <a:rPr lang="ja-JP" altLang="en-US" sz="4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歴史上 </a:t>
            </a:r>
            <a:r>
              <a:rPr lang="ko-KR" altLang="en-US" sz="4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처음으로 </a:t>
            </a:r>
            <a:r>
              <a:rPr lang="ja-JP" altLang="en-US" sz="4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大衆的</a:t>
            </a:r>
            <a:r>
              <a:rPr lang="ko-KR" altLang="en-US" sz="4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인 </a:t>
            </a:r>
            <a:r>
              <a:rPr lang="ja-JP" altLang="en-US" sz="4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移民</a:t>
            </a:r>
            <a:r>
              <a:rPr lang="ko-KR" altLang="en-US" sz="4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이 </a:t>
            </a:r>
            <a:r>
              <a:rPr lang="ja-JP" altLang="en-US" sz="4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爆発</a:t>
            </a:r>
            <a:r>
              <a:rPr lang="ko-KR" altLang="en-US" sz="4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한 </a:t>
            </a:r>
            <a:r>
              <a:rPr lang="ja-JP" altLang="en-US" sz="4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移民 </a:t>
            </a:r>
            <a:r>
              <a:rPr lang="ko-KR" altLang="en-US" sz="4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성공의 </a:t>
            </a:r>
            <a:r>
              <a:rPr lang="ja-JP" altLang="en-US" sz="4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歴史、朝鮮人勝利</a:t>
            </a:r>
            <a:r>
              <a:rPr lang="ko-KR" altLang="en-US" sz="4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의 </a:t>
            </a:r>
            <a:r>
              <a:rPr lang="ja-JP" altLang="en-US" sz="4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歴史</a:t>
            </a:r>
            <a:r>
              <a:rPr lang="ko-KR" altLang="en-US" sz="44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다</a:t>
            </a:r>
            <a:r>
              <a:rPr lang="ja-JP" altLang="en-US" sz="44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。</a:t>
            </a:r>
            <a:endParaRPr lang="ja-JP" altLang="en-US" sz="4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65815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56641F2-28A2-49E3-B4AF-8DE7AAED4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ja-JP" altLang="en-US" sz="4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朝鮮人成功</a:t>
            </a:r>
            <a:r>
              <a:rPr lang="ko-KR" altLang="en-US" sz="4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의 </a:t>
            </a:r>
            <a:r>
              <a:rPr lang="ja-JP" altLang="en-US" sz="48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歴史</a:t>
            </a:r>
            <a:endParaRPr lang="ko-KR" altLang="en-US" dirty="0">
              <a:latin typeface="ＭＳ Ｐゴシック" panose="020B0600070205080204" pitchFamily="50" charset="-128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9033011-0660-40F1-B53C-E57CCD248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825625"/>
            <a:ext cx="10947400" cy="435133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軍艦島（端島）</a:t>
            </a:r>
            <a:endParaRPr lang="en-US" altLang="ko-KR"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50000"/>
              </a:lnSpc>
            </a:pPr>
            <a:r>
              <a:rPr lang="en-US" altLang="ko-KR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1939-45(44.9)</a:t>
            </a:r>
            <a:r>
              <a:rPr lang="ko-KR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까지의 </a:t>
            </a: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労務動員</a:t>
            </a:r>
            <a:r>
              <a:rPr lang="ko-KR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과 그를 포함한 </a:t>
            </a: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朝鮮人 出稼移住</a:t>
            </a:r>
            <a:r>
              <a:rPr lang="ko-KR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는</a:t>
            </a: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</a:t>
            </a:r>
            <a:r>
              <a:rPr lang="en-US" altLang="ko-KR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1920</a:t>
            </a: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年代</a:t>
            </a:r>
            <a:r>
              <a:rPr lang="ko-KR" altLang="en-US" sz="3600" dirty="0" err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부터</a:t>
            </a:r>
            <a:r>
              <a:rPr lang="ko-KR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시작된 </a:t>
            </a: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短期労働移民</a:t>
            </a:r>
            <a:r>
              <a:rPr lang="en-US" altLang="ko-KR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=</a:t>
            </a: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「海外移民」</a:t>
            </a:r>
            <a:r>
              <a:rPr lang="ko-KR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의 확장적</a:t>
            </a:r>
            <a:r>
              <a:rPr lang="en-US" altLang="ko-KR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, </a:t>
            </a:r>
            <a:r>
              <a:rPr lang="ko-KR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전시적</a:t>
            </a:r>
            <a:r>
              <a:rPr lang="en-US" altLang="ko-KR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, </a:t>
            </a:r>
            <a:r>
              <a:rPr lang="ko-KR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식민지적 형태</a:t>
            </a:r>
            <a:endParaRPr lang="en-US" altLang="ja-JP" sz="3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戦時動員</a:t>
            </a:r>
            <a:r>
              <a:rPr lang="ko-KR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은 </a:t>
            </a: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日本</a:t>
            </a:r>
            <a:r>
              <a:rPr lang="ko-KR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의 </a:t>
            </a: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立場</a:t>
            </a:r>
            <a:r>
              <a:rPr lang="ko-KR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에서는 </a:t>
            </a: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失敗</a:t>
            </a:r>
            <a:r>
              <a:rPr lang="ko-KR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한 </a:t>
            </a: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政策</a:t>
            </a:r>
            <a:r>
              <a:rPr lang="ko-KR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이지만</a:t>
            </a: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</a:t>
            </a:r>
            <a:br>
              <a:rPr lang="en-US" altLang="ja-JP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ko-KR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한국의 입장에서는 </a:t>
            </a: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海外移民 成功</a:t>
            </a:r>
            <a:r>
              <a:rPr lang="ko-KR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의 역사</a:t>
            </a:r>
            <a:r>
              <a:rPr lang="ja-JP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、朝鮮人勝利</a:t>
            </a:r>
            <a:r>
              <a:rPr lang="ko-KR" altLang="en-US" sz="3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의 역사</a:t>
            </a:r>
            <a:endParaRPr lang="ko-KR" altLang="en-US" sz="3600" dirty="0">
              <a:latin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2021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A7AB31D-C791-DD55-C5C4-966775DB3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700" y="177801"/>
            <a:ext cx="11176000" cy="1512887"/>
          </a:xfrm>
        </p:spPr>
        <p:txBody>
          <a:bodyPr>
            <a:normAutofit/>
          </a:bodyPr>
          <a:lstStyle/>
          <a:p>
            <a:pPr algn="ctr"/>
            <a:r>
              <a:rPr lang="ja-JP" alt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結論</a:t>
            </a:r>
            <a:r>
              <a:rPr lang="en-US" altLang="ko-KR" dirty="0">
                <a:latin typeface="MS UI Gothic" panose="020B0600070205080204" pitchFamily="34" charset="-128"/>
                <a:ea typeface="MS UI Gothic" panose="020B0600070205080204" pitchFamily="34" charset="-128"/>
              </a:rPr>
              <a:t>: </a:t>
            </a:r>
            <a:br>
              <a:rPr lang="en-US" altLang="ko-KR" dirty="0">
                <a:latin typeface="MS UI Gothic" panose="020B0600070205080204" pitchFamily="34" charset="-128"/>
                <a:ea typeface="MS UI Gothic" panose="020B0600070205080204" pitchFamily="34" charset="-128"/>
              </a:rPr>
            </a:br>
            <a:r>
              <a:rPr lang="ja-JP" alt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韓国史最初</a:t>
            </a:r>
            <a:r>
              <a:rPr lang="ko-KR" alt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의 </a:t>
            </a:r>
            <a:r>
              <a:rPr lang="ja-JP" alt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大衆的 労働移民</a:t>
            </a:r>
            <a:r>
              <a:rPr lang="ko-KR" alt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의 </a:t>
            </a:r>
            <a:r>
              <a:rPr lang="ja-JP" alt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爆発</a:t>
            </a:r>
            <a:endParaRPr lang="ko-KR" altLang="en-US" dirty="0">
              <a:latin typeface="MS UI Gothic" panose="020B0600070205080204" pitchFamily="34" charset="-128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BA26ABE-5A82-786B-D607-931CE906A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9300"/>
            <a:ext cx="10502900" cy="4660899"/>
          </a:xfrm>
        </p:spPr>
        <p:txBody>
          <a:bodyPr>
            <a:normAutofit fontScale="85000" lnSpcReduction="10000"/>
          </a:bodyPr>
          <a:lstStyle/>
          <a:p>
            <a:r>
              <a:rPr lang="ja-JP" alt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２０</a:t>
            </a:r>
            <a:r>
              <a:rPr lang="ko-KR" alt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만</a:t>
            </a:r>
            <a:r>
              <a:rPr lang="ja-JP" alt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　</a:t>
            </a:r>
            <a:r>
              <a:rPr lang="en-US" altLang="ja-JP" dirty="0">
                <a:latin typeface="MS UI Gothic" panose="020B0600070205080204" pitchFamily="34" charset="-128"/>
                <a:ea typeface="MS UI Gothic" panose="020B0600070205080204" pitchFamily="34" charset="-128"/>
              </a:rPr>
              <a:t>vs</a:t>
            </a:r>
            <a:r>
              <a:rPr lang="ja-JP" alt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　７２</a:t>
            </a:r>
            <a:r>
              <a:rPr lang="ko-KR" alt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만</a:t>
            </a:r>
            <a:endParaRPr lang="en-US" altLang="ja-JP" dirty="0">
              <a:latin typeface="MS UI Gothic" panose="020B0600070205080204" pitchFamily="34" charset="-128"/>
              <a:ea typeface="MS UI Gothic" panose="020B0600070205080204" pitchFamily="34" charset="-128"/>
            </a:endParaRPr>
          </a:p>
          <a:p>
            <a:r>
              <a:rPr lang="en-US" altLang="ja-JP" dirty="0">
                <a:latin typeface="MS UI Gothic" panose="020B0600070205080204" pitchFamily="34" charset="-128"/>
                <a:ea typeface="MS UI Gothic" panose="020B0600070205080204" pitchFamily="34" charset="-128"/>
              </a:rPr>
              <a:t>1939~45, 240</a:t>
            </a:r>
            <a:r>
              <a:rPr lang="ko-KR" alt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만 명이 </a:t>
            </a:r>
            <a:r>
              <a:rPr lang="ja-JP" alt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渡日</a:t>
            </a:r>
            <a:endParaRPr lang="en-US" altLang="ko-KR" dirty="0">
              <a:latin typeface="MS UI Gothic" panose="020B0600070205080204" pitchFamily="34" charset="-128"/>
              <a:ea typeface="MS UI Gothic" panose="020B0600070205080204" pitchFamily="34" charset="-128"/>
            </a:endParaRPr>
          </a:p>
          <a:p>
            <a:pPr lvl="1"/>
            <a:r>
              <a:rPr lang="ja-JP" altLang="en-US" sz="2800" dirty="0">
                <a:latin typeface="MS UI Gothic" panose="020B0600070205080204" pitchFamily="34" charset="-128"/>
                <a:ea typeface="MS UI Gothic" panose="020B0600070205080204" pitchFamily="34" charset="-128"/>
              </a:rPr>
              <a:t>戦時労働者 </a:t>
            </a:r>
            <a:r>
              <a:rPr lang="en-US" altLang="ko-KR" sz="2800" dirty="0">
                <a:latin typeface="MS UI Gothic" panose="020B0600070205080204" pitchFamily="34" charset="-128"/>
                <a:ea typeface="MS UI Gothic" panose="020B0600070205080204" pitchFamily="34" charset="-128"/>
              </a:rPr>
              <a:t>72</a:t>
            </a:r>
            <a:r>
              <a:rPr lang="ko-KR" altLang="en-US" sz="2800" dirty="0">
                <a:latin typeface="MS UI Gothic" panose="020B0600070205080204" pitchFamily="34" charset="-128"/>
                <a:ea typeface="MS UI Gothic" panose="020B0600070205080204" pitchFamily="34" charset="-128"/>
              </a:rPr>
              <a:t>만 명 외에 </a:t>
            </a:r>
            <a:r>
              <a:rPr lang="en-US" altLang="ko-KR" sz="2800" dirty="0">
                <a:latin typeface="MS UI Gothic" panose="020B0600070205080204" pitchFamily="34" charset="-128"/>
                <a:ea typeface="MS UI Gothic" panose="020B0600070205080204" pitchFamily="34" charset="-128"/>
              </a:rPr>
              <a:t>168</a:t>
            </a:r>
            <a:r>
              <a:rPr lang="ko-KR" altLang="en-US" sz="2800" dirty="0">
                <a:latin typeface="MS UI Gothic" panose="020B0600070205080204" pitchFamily="34" charset="-128"/>
                <a:ea typeface="MS UI Gothic" panose="020B0600070205080204" pitchFamily="34" charset="-128"/>
              </a:rPr>
              <a:t>만 명이 전쟁과 관계없이 돈벌이를 위해 일본으로 이주</a:t>
            </a:r>
            <a:endParaRPr lang="en-US" altLang="ko-KR" sz="2800" dirty="0">
              <a:latin typeface="MS UI Gothic" panose="020B0600070205080204" pitchFamily="34" charset="-128"/>
              <a:ea typeface="MS UI Gothic" panose="020B0600070205080204" pitchFamily="34" charset="-128"/>
            </a:endParaRPr>
          </a:p>
          <a:p>
            <a:pPr lvl="1"/>
            <a:r>
              <a:rPr lang="ja-JP" altLang="en-US" sz="2800" dirty="0">
                <a:latin typeface="MS UI Gothic" panose="020B0600070205080204" pitchFamily="34" charset="-128"/>
                <a:ea typeface="MS UI Gothic" panose="020B0600070205080204" pitchFamily="34" charset="-128"/>
              </a:rPr>
              <a:t>２</a:t>
            </a:r>
            <a:r>
              <a:rPr lang="ko-KR" altLang="en-US" sz="2800" dirty="0">
                <a:latin typeface="MS UI Gothic" panose="020B0600070205080204" pitchFamily="34" charset="-128"/>
                <a:ea typeface="MS UI Gothic" panose="020B0600070205080204" pitchFamily="34" charset="-128"/>
              </a:rPr>
              <a:t>번 이상 도일한 자도</a:t>
            </a:r>
            <a:r>
              <a:rPr lang="en-US" altLang="ko-KR" sz="2800" dirty="0">
                <a:latin typeface="MS UI Gothic" panose="020B0600070205080204" pitchFamily="34" charset="-128"/>
                <a:ea typeface="MS UI Gothic" panose="020B0600070205080204" pitchFamily="34" charset="-128"/>
              </a:rPr>
              <a:t>.</a:t>
            </a:r>
            <a:endParaRPr lang="en-US" altLang="ko-KR" dirty="0">
              <a:latin typeface="MS UI Gothic" panose="020B0600070205080204" pitchFamily="34" charset="-128"/>
              <a:ea typeface="MS UI Gothic" panose="020B0600070205080204" pitchFamily="34" charset="-128"/>
            </a:endParaRPr>
          </a:p>
          <a:p>
            <a:r>
              <a:rPr lang="en-US" altLang="ja-JP" dirty="0">
                <a:latin typeface="MS UI Gothic" panose="020B0600070205080204" pitchFamily="34" charset="-128"/>
                <a:ea typeface="MS UI Gothic" panose="020B0600070205080204" pitchFamily="34" charset="-128"/>
              </a:rPr>
              <a:t>2</a:t>
            </a:r>
            <a:r>
              <a:rPr lang="ja-JP" alt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０</a:t>
            </a:r>
            <a:r>
              <a:rPr lang="ko-KR" alt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만</a:t>
            </a:r>
            <a:r>
              <a:rPr lang="ja-JP" alt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　</a:t>
            </a:r>
            <a:r>
              <a:rPr lang="en-US" altLang="ja-JP" dirty="0">
                <a:latin typeface="MS UI Gothic" panose="020B0600070205080204" pitchFamily="34" charset="-128"/>
                <a:ea typeface="MS UI Gothic" panose="020B0600070205080204" pitchFamily="34" charset="-128"/>
              </a:rPr>
              <a:t>vs</a:t>
            </a:r>
            <a:r>
              <a:rPr lang="ja-JP" alt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　２４０</a:t>
            </a:r>
            <a:r>
              <a:rPr lang="ko-KR" alt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만</a:t>
            </a:r>
            <a:endParaRPr lang="en-US" altLang="ja-JP" dirty="0">
              <a:latin typeface="MS UI Gothic" panose="020B0600070205080204" pitchFamily="34" charset="-128"/>
              <a:ea typeface="MS UI Gothic" panose="020B0600070205080204" pitchFamily="34" charset="-128"/>
            </a:endParaRPr>
          </a:p>
          <a:p>
            <a:pPr lvl="1"/>
            <a:endParaRPr lang="en-US" altLang="ko-KR" dirty="0">
              <a:latin typeface="MS UI Gothic" panose="020B0600070205080204" pitchFamily="34" charset="-128"/>
              <a:ea typeface="MS UI Gothic" panose="020B0600070205080204" pitchFamily="34" charset="-128"/>
            </a:endParaRPr>
          </a:p>
          <a:p>
            <a:r>
              <a:rPr lang="ja-JP" alt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渡日</a:t>
            </a:r>
            <a:r>
              <a:rPr lang="ko-KR" alt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한 </a:t>
            </a:r>
            <a:r>
              <a:rPr lang="ja-JP" alt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朝鮮人</a:t>
            </a:r>
            <a:r>
              <a:rPr lang="ko-KR" alt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은 대부분 </a:t>
            </a:r>
            <a:r>
              <a:rPr lang="ja-JP" alt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朝鮮半島南部</a:t>
            </a:r>
            <a:r>
              <a:rPr lang="ko-KR" alt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의 </a:t>
            </a:r>
            <a:r>
              <a:rPr lang="en-US" altLang="ko-KR" dirty="0">
                <a:latin typeface="MS UI Gothic" panose="020B0600070205080204" pitchFamily="34" charset="-128"/>
                <a:ea typeface="MS UI Gothic" panose="020B0600070205080204" pitchFamily="34" charset="-128"/>
              </a:rPr>
              <a:t>20~30</a:t>
            </a:r>
            <a:r>
              <a:rPr lang="ja-JP" alt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代青年層</a:t>
            </a:r>
            <a:endParaRPr lang="en-US" altLang="ko-KR" dirty="0">
              <a:latin typeface="MS UI Gothic" panose="020B0600070205080204" pitchFamily="34" charset="-128"/>
              <a:ea typeface="MS UI Gothic" panose="020B0600070205080204" pitchFamily="34" charset="-128"/>
            </a:endParaRPr>
          </a:p>
          <a:p>
            <a:pPr>
              <a:lnSpc>
                <a:spcPct val="160000"/>
              </a:lnSpc>
            </a:pPr>
            <a:r>
              <a:rPr lang="en-US" altLang="ko-KR" dirty="0">
                <a:latin typeface="MS UI Gothic" panose="020B0600070205080204" pitchFamily="34" charset="-128"/>
                <a:ea typeface="MS UI Gothic" panose="020B0600070205080204" pitchFamily="34" charset="-128"/>
              </a:rPr>
              <a:t>1945</a:t>
            </a:r>
            <a:r>
              <a:rPr lang="ja-JP" alt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年年朝鮮半島の南部地域の人口は</a:t>
            </a:r>
            <a:r>
              <a:rPr lang="en-US" altLang="ko-KR" dirty="0">
                <a:latin typeface="MS UI Gothic" panose="020B0600070205080204" pitchFamily="34" charset="-128"/>
                <a:ea typeface="MS UI Gothic" panose="020B0600070205080204" pitchFamily="34" charset="-128"/>
              </a:rPr>
              <a:t>1,580</a:t>
            </a:r>
            <a:r>
              <a:rPr lang="ja-JP" alt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万、男性</a:t>
            </a:r>
            <a:r>
              <a:rPr lang="en-US" altLang="ko-KR" dirty="0">
                <a:latin typeface="MS UI Gothic" panose="020B0600070205080204" pitchFamily="34" charset="-128"/>
                <a:ea typeface="MS UI Gothic" panose="020B0600070205080204" pitchFamily="34" charset="-128"/>
              </a:rPr>
              <a:t>790</a:t>
            </a:r>
            <a:r>
              <a:rPr lang="ja-JP" alt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万、</a:t>
            </a:r>
            <a:r>
              <a:rPr lang="en-US" altLang="ko-KR" dirty="0">
                <a:latin typeface="MS UI Gothic" panose="020B0600070205080204" pitchFamily="34" charset="-128"/>
                <a:ea typeface="MS UI Gothic" panose="020B0600070205080204" pitchFamily="34" charset="-128"/>
              </a:rPr>
              <a:t>20~30</a:t>
            </a:r>
            <a:r>
              <a:rPr lang="ko-KR" altLang="en-US" dirty="0">
                <a:latin typeface="MS UI Gothic" panose="020B0600070205080204" pitchFamily="34" charset="-128"/>
              </a:rPr>
              <a:t>대</a:t>
            </a:r>
            <a:r>
              <a:rPr lang="ja-JP" alt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代は</a:t>
            </a:r>
            <a:r>
              <a:rPr lang="en-US" altLang="ko-KR" dirty="0">
                <a:latin typeface="MS UI Gothic" panose="020B0600070205080204" pitchFamily="34" charset="-128"/>
                <a:ea typeface="MS UI Gothic" panose="020B0600070205080204" pitchFamily="34" charset="-128"/>
              </a:rPr>
              <a:t>500</a:t>
            </a:r>
            <a:r>
              <a:rPr lang="ja-JP" alt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万人</a:t>
            </a:r>
            <a:r>
              <a:rPr lang="en-US" altLang="ko-KR" dirty="0">
                <a:latin typeface="MS UI Gothic" panose="020B0600070205080204" pitchFamily="34" charset="-128"/>
                <a:ea typeface="MS UI Gothic" panose="020B0600070205080204" pitchFamily="34" charset="-128"/>
              </a:rPr>
              <a:t> =&gt;</a:t>
            </a:r>
            <a:r>
              <a:rPr lang="ko-KR" altLang="en-US" dirty="0">
                <a:latin typeface="MS UI Gothic" panose="020B0600070205080204" pitchFamily="34" charset="-128"/>
              </a:rPr>
              <a:t> </a:t>
            </a:r>
            <a:r>
              <a:rPr lang="en-US" altLang="ko-KR" dirty="0">
                <a:latin typeface="MS UI Gothic" panose="020B0600070205080204" pitchFamily="34" charset="-128"/>
                <a:ea typeface="MS UI Gothic" panose="020B0600070205080204" pitchFamily="34" charset="-128"/>
              </a:rPr>
              <a:t>20~30</a:t>
            </a:r>
            <a:r>
              <a:rPr lang="ja-JP" alt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代 朝鮮南部地域 男性</a:t>
            </a:r>
            <a:r>
              <a:rPr lang="ko-KR" alt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의 </a:t>
            </a:r>
            <a:r>
              <a:rPr lang="en-US" altLang="ko-KR" dirty="0">
                <a:latin typeface="MS UI Gothic" panose="020B0600070205080204" pitchFamily="34" charset="-128"/>
                <a:ea typeface="MS UI Gothic" panose="020B0600070205080204" pitchFamily="34" charset="-128"/>
              </a:rPr>
              <a:t>½</a:t>
            </a:r>
            <a:r>
              <a:rPr lang="ko-KR" alt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이 </a:t>
            </a:r>
            <a:r>
              <a:rPr lang="ja-JP" alt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日本</a:t>
            </a:r>
            <a:r>
              <a:rPr lang="ko-KR" alt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의 </a:t>
            </a:r>
            <a:r>
              <a:rPr lang="ja-JP" alt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近代的工場、炭鉱、鉱山、建築現場</a:t>
            </a:r>
            <a:r>
              <a:rPr lang="ko-KR" alt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에서 노동하는 경험</a:t>
            </a:r>
            <a:r>
              <a:rPr lang="en-US" altLang="ko-KR" dirty="0">
                <a:latin typeface="MS UI Gothic" panose="020B0600070205080204" pitchFamily="34" charset="-128"/>
                <a:ea typeface="MS UI Gothic" panose="020B0600070205080204" pitchFamily="34" charset="-128"/>
              </a:rPr>
              <a:t>=&gt;1960</a:t>
            </a:r>
            <a:r>
              <a:rPr lang="ja-JP" alt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年代 産業 第一線</a:t>
            </a:r>
            <a:r>
              <a:rPr lang="ko-KR" alt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에서 </a:t>
            </a:r>
            <a:r>
              <a:rPr lang="ja-JP" alt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工業化</a:t>
            </a:r>
            <a:r>
              <a:rPr lang="ko-KR" altLang="en-US" dirty="0" err="1">
                <a:latin typeface="MS UI Gothic" panose="020B0600070205080204" pitchFamily="34" charset="-128"/>
                <a:ea typeface="MS UI Gothic" panose="020B0600070205080204" pitchFamily="34" charset="-128"/>
              </a:rPr>
              <a:t>를</a:t>
            </a:r>
            <a:r>
              <a:rPr lang="ko-KR" alt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 주도</a:t>
            </a:r>
            <a:endParaRPr lang="en-US" altLang="ja-JP" dirty="0">
              <a:latin typeface="MS UI Gothic" panose="020B0600070205080204" pitchFamily="34" charset="-128"/>
              <a:ea typeface="MS UI 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6193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E98216A4-0A57-DF27-51E8-D353E580D8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dirty="0">
                <a:latin typeface="MS UI Gothic" panose="020B0600070205080204" pitchFamily="34" charset="-128"/>
                <a:ea typeface="MS UI Gothic" panose="020B0600070205080204" pitchFamily="34" charset="-128"/>
              </a:rPr>
              <a:t>2. </a:t>
            </a:r>
            <a:r>
              <a:rPr lang="ja-JP" alt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戦時期 </a:t>
            </a:r>
            <a:r>
              <a:rPr lang="en-US" altLang="ko-KR" dirty="0">
                <a:latin typeface="MS UI Gothic" panose="020B0600070205080204" pitchFamily="34" charset="-128"/>
                <a:ea typeface="MS UI Gothic" panose="020B0600070205080204" pitchFamily="34" charset="-128"/>
              </a:rPr>
              <a:t>1939~45</a:t>
            </a:r>
            <a:r>
              <a:rPr lang="ja-JP" alt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年</a:t>
            </a:r>
            <a:br>
              <a:rPr lang="en-US" altLang="ko-KR" dirty="0">
                <a:latin typeface="MS UI Gothic" panose="020B0600070205080204" pitchFamily="34" charset="-128"/>
                <a:ea typeface="MS UI Gothic" panose="020B0600070205080204" pitchFamily="34" charset="-128"/>
              </a:rPr>
            </a:br>
            <a:r>
              <a:rPr lang="ja-JP" altLang="en-US" dirty="0">
                <a:latin typeface="MS UI Gothic" panose="020B0600070205080204" pitchFamily="34" charset="-128"/>
                <a:ea typeface="MS UI Gothic" panose="020B0600070205080204" pitchFamily="34" charset="-128"/>
              </a:rPr>
              <a:t>朝鮮人 動員 方法</a:t>
            </a:r>
            <a:endParaRPr lang="ko-KR" altLang="en-US" dirty="0">
              <a:latin typeface="MS UI Gothic" panose="020B0600070205080204" pitchFamily="34" charset="-128"/>
            </a:endParaRPr>
          </a:p>
        </p:txBody>
      </p:sp>
      <p:sp>
        <p:nvSpPr>
          <p:cNvPr id="5" name="부제목 4">
            <a:extLst>
              <a:ext uri="{FF2B5EF4-FFF2-40B4-BE49-F238E27FC236}">
                <a16:creationId xmlns:a16="http://schemas.microsoft.com/office/drawing/2014/main" id="{8A70C5B7-24B8-D567-6224-725910944D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0528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FE49FCA-C3D5-43B1-8405-F23E92C1CA1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14400" y="338137"/>
            <a:ext cx="10515600" cy="1325563"/>
          </a:xfrm>
        </p:spPr>
        <p:txBody>
          <a:bodyPr/>
          <a:lstStyle/>
          <a:p>
            <a:pPr algn="ctr"/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朝鮮人労働者　渡日経路</a:t>
            </a:r>
            <a:endParaRPr lang="ko-KR" altLang="en-US" dirty="0">
              <a:latin typeface="ＭＳ Ｐゴシック" panose="020B0600070205080204" pitchFamily="50" charset="-128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39571A6-DC28-4C7A-B5C4-356F754B68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04900" y="1663700"/>
            <a:ext cx="10642600" cy="5003318"/>
          </a:xfrm>
        </p:spPr>
        <p:txBody>
          <a:bodyPr anchor="ctr"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募集</a:t>
            </a:r>
            <a:r>
              <a:rPr lang="en-US" altLang="ko-KR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(1939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</a:t>
            </a:r>
            <a:r>
              <a:rPr lang="en-US" altLang="ko-KR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9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</a:t>
            </a:r>
            <a:r>
              <a:rPr lang="en-US" altLang="ko-KR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官斡旋</a:t>
            </a:r>
            <a:r>
              <a:rPr lang="en-US" altLang="ko-KR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(1942.2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～</a:t>
            </a:r>
            <a:r>
              <a:rPr lang="en-US" altLang="ko-KR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： 最末端 行政機関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ko-KR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면사무소</a:t>
            </a:r>
            <a:r>
              <a:rPr lang="en-US" altLang="ko-KR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 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警察</a:t>
            </a:r>
            <a:r>
              <a:rPr lang="en-US" altLang="ja-JP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ko-KR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주재소</a:t>
            </a:r>
            <a:r>
              <a:rPr lang="en-US" altLang="ko-KR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r>
              <a:rPr lang="ko-KR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가 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募集</a:t>
            </a:r>
            <a:r>
              <a:rPr lang="en-US" altLang="ko-KR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</a:p>
          <a:p>
            <a:pPr lvl="1">
              <a:lnSpc>
                <a:spcPct val="150000"/>
              </a:lnSpc>
            </a:pP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行政的</a:t>
            </a:r>
            <a:r>
              <a:rPr lang="ko-KR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인 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強制</a:t>
            </a:r>
            <a:r>
              <a:rPr lang="ko-KR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가 있었던 경우도</a:t>
            </a:r>
            <a:endParaRPr lang="en-US" altLang="ko-KR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lvl="1">
              <a:lnSpc>
                <a:spcPct val="150000"/>
              </a:lnSpc>
            </a:pP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法的</a:t>
            </a:r>
            <a:r>
              <a:rPr lang="ko-KR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인 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強制手段</a:t>
            </a:r>
            <a:r>
              <a:rPr lang="ko-KR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은 여전히 결여</a:t>
            </a:r>
            <a:endParaRPr lang="en-US" altLang="ko-KR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徴用</a:t>
            </a:r>
            <a:r>
              <a:rPr lang="en-US" altLang="ko-KR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(1944.9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～</a:t>
            </a:r>
            <a:r>
              <a:rPr lang="en-US" altLang="ko-KR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</a:p>
          <a:p>
            <a:pPr lvl="1">
              <a:lnSpc>
                <a:spcPct val="150000"/>
              </a:lnSpc>
            </a:pP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法的強制</a:t>
            </a:r>
            <a:endParaRPr lang="en-US" altLang="ko-KR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lvl="1">
              <a:lnSpc>
                <a:spcPct val="150000"/>
              </a:lnSpc>
            </a:pP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令状</a:t>
            </a:r>
            <a:r>
              <a:rPr lang="ko-KR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발부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、受領、身体検査、集結、出発 </a:t>
            </a:r>
            <a:r>
              <a:rPr lang="ko-KR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등</a:t>
            </a:r>
            <a:r>
              <a:rPr lang="ko-KR" altLang="en-US" dirty="0">
                <a:latin typeface="ＭＳ Ｐゴシック" panose="020B0600070205080204" pitchFamily="50" charset="-128"/>
              </a:rPr>
              <a:t> </a:t>
            </a:r>
            <a:r>
              <a:rPr lang="en-US" altLang="ko-KR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週間 </a:t>
            </a:r>
            <a:r>
              <a:rPr lang="ko-KR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가량의 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行政的 </a:t>
            </a:r>
            <a:r>
              <a:rPr lang="ko-KR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절차</a:t>
            </a:r>
            <a:endParaRPr lang="en-US" altLang="ko-KR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lvl="1">
              <a:lnSpc>
                <a:spcPct val="150000"/>
              </a:lnSpc>
            </a:pP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徴用者数、約２０</a:t>
            </a:r>
            <a:r>
              <a:rPr lang="ko-KR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만으로 추정</a:t>
            </a:r>
            <a:endParaRPr lang="en-US" altLang="ko-KR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45024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9956</TotalTime>
  <Words>4091</Words>
  <Application>Microsoft Office PowerPoint</Application>
  <PresentationFormat>와이드스크린</PresentationFormat>
  <Paragraphs>1519</Paragraphs>
  <Slides>59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59</vt:i4>
      </vt:variant>
    </vt:vector>
  </HeadingPairs>
  <TitlesOfParts>
    <vt:vector size="69" baseType="lpstr">
      <vt:lpstr>MS Gothic</vt:lpstr>
      <vt:lpstr>ＭＳ Ｐゴシック</vt:lpstr>
      <vt:lpstr>MS UI Gothic</vt:lpstr>
      <vt:lpstr>NanumGothic</vt:lpstr>
      <vt:lpstr>맑은 고딕</vt:lpstr>
      <vt:lpstr>한컴바탕</vt:lpstr>
      <vt:lpstr>함초롬돋움</vt:lpstr>
      <vt:lpstr>함초롬바탕</vt:lpstr>
      <vt:lpstr>Arial</vt:lpstr>
      <vt:lpstr>Office 테마</vt:lpstr>
      <vt:lpstr>PowerPoint 프레젠테이션</vt:lpstr>
      <vt:lpstr>1.戦時労働者의  規模와 行先</vt:lpstr>
      <vt:lpstr>Cvxhj </vt:lpstr>
      <vt:lpstr>佐渡鉱山朝鮮人 動員과 現在 인원 徴用은 400~500, 3/1~1/4 程度</vt:lpstr>
      <vt:lpstr>結論</vt:lpstr>
      <vt:lpstr>朝鮮人成功의 歴史</vt:lpstr>
      <vt:lpstr>結論:  韓国史最初의 大衆的 労働移民의 爆発</vt:lpstr>
      <vt:lpstr>2. 戦時期 1939~45年 朝鮮人 動員 方法</vt:lpstr>
      <vt:lpstr>朝鮮人労働者　渡日経路</vt:lpstr>
      <vt:lpstr>朝鮮人労働者　渡日経路</vt:lpstr>
      <vt:lpstr>3. 「하늘 아래 새로운 것은 없다」 戦時動員의 戦史</vt:lpstr>
      <vt:lpstr>戦時労働力移動 이전의 平時労働移民</vt:lpstr>
      <vt:lpstr>戦前移住朝鮮人의 存在(全国炭鉱)</vt:lpstr>
      <vt:lpstr>佐渡鉱山의 “既住朝鮮人”：  戦時移住 以前 平時労働移民</vt:lpstr>
      <vt:lpstr>佐渡鉱山의 “既住朝鮮人”:  戦時移住 以前 平時 労働移民</vt:lpstr>
      <vt:lpstr>4. 労働環境</vt:lpstr>
      <vt:lpstr>탄광에서의 朝鮮人 坑内労働(1942)</vt:lpstr>
      <vt:lpstr>朝鮮人の坑内労働(큐슈 L탄광)</vt:lpstr>
      <vt:lpstr>5. 産業災害</vt:lpstr>
      <vt:lpstr>産業災害(死亡率と傷病率, 1942 전국 탄광)</vt:lpstr>
      <vt:lpstr>1943 北海道 ６개 炭鉱</vt:lpstr>
      <vt:lpstr>坑内夫 비율 =&gt; 産業災害(死亡率&amp;重傷率)</vt:lpstr>
      <vt:lpstr>PowerPoint 프레젠테이션</vt:lpstr>
      <vt:lpstr>死亡率</vt:lpstr>
      <vt:lpstr>6. 朝鮮人의 高賃金</vt:lpstr>
      <vt:lpstr>賃金</vt:lpstr>
      <vt:lpstr>PowerPoint 프레젠테이션</vt:lpstr>
      <vt:lpstr>PowerPoint 프레젠테이션</vt:lpstr>
      <vt:lpstr>7. 供託</vt:lpstr>
      <vt:lpstr>供託</vt:lpstr>
      <vt:lpstr>三菱　供託</vt:lpstr>
      <vt:lpstr>三井　供託</vt:lpstr>
      <vt:lpstr>8. 控除  “控除を適用されたら残りは無かった“?</vt:lpstr>
      <vt:lpstr>佐渡 等 賃金支出の構成</vt:lpstr>
      <vt:lpstr>PowerPoint 프레젠테이션</vt:lpstr>
      <vt:lpstr>PowerPoint 프레젠테이션</vt:lpstr>
      <vt:lpstr>1944.08. 江迎炭鉱 坑内夫 控除項目</vt:lpstr>
      <vt:lpstr>9. 家族 초청</vt:lpstr>
      <vt:lpstr>家族: 労働科学研究所(1943a),</vt:lpstr>
      <vt:lpstr>佐渡鉱山, 努力과 成果</vt:lpstr>
      <vt:lpstr>10. 佐渡鉱山朝鮮人의 労働争議</vt:lpstr>
      <vt:lpstr>争議</vt:lpstr>
      <vt:lpstr>PowerPoint 프레젠테이션</vt:lpstr>
      <vt:lpstr>PowerPoint 프레젠테이션</vt:lpstr>
      <vt:lpstr>PowerPoint 프레젠테이션</vt:lpstr>
      <vt:lpstr>11. 日本人 女性의 記憶</vt:lpstr>
      <vt:lpstr>PowerPoint 프레젠테이션</vt:lpstr>
      <vt:lpstr>12. 朝鮮人의 日常  酒色雑技조차 있었다</vt:lpstr>
      <vt:lpstr>日常</vt:lpstr>
      <vt:lpstr>일상</vt:lpstr>
      <vt:lpstr>일상</vt:lpstr>
      <vt:lpstr>13. 生活水準 榮養攝取</vt:lpstr>
      <vt:lpstr>栄養供給</vt:lpstr>
      <vt:lpstr>14. 逃亡</vt:lpstr>
      <vt:lpstr>逃亡</vt:lpstr>
      <vt:lpstr>15 結論</vt:lpstr>
      <vt:lpstr>結論 1: 佐渡鉱山 朝鮮人은 다른 곳의 朝鮮人보다 양호한 環境에서 働하고、生活했다</vt:lpstr>
      <vt:lpstr>結論2: 韓国史上 최초의 爆発的 移民増加</vt:lpstr>
      <vt:lpstr>結論3: 日本의 失敗、朝鮮人 成功과 勝利읠 歴史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admin</dc:creator>
  <cp:lastModifiedBy>Wooyoun Lee</cp:lastModifiedBy>
  <cp:revision>83</cp:revision>
  <cp:lastPrinted>2022-07-09T00:01:59Z</cp:lastPrinted>
  <dcterms:created xsi:type="dcterms:W3CDTF">2022-03-21T18:34:17Z</dcterms:created>
  <dcterms:modified xsi:type="dcterms:W3CDTF">2022-08-27T04:22:14Z</dcterms:modified>
</cp:coreProperties>
</file>